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925" r:id="rId1"/>
  </p:sldMasterIdLst>
  <p:notesMasterIdLst>
    <p:notesMasterId r:id="rId54"/>
  </p:notesMasterIdLst>
  <p:sldIdLst>
    <p:sldId id="277" r:id="rId2"/>
    <p:sldId id="258" r:id="rId3"/>
    <p:sldId id="300" r:id="rId4"/>
    <p:sldId id="260" r:id="rId5"/>
    <p:sldId id="351" r:id="rId6"/>
    <p:sldId id="279" r:id="rId7"/>
    <p:sldId id="328" r:id="rId8"/>
    <p:sldId id="356" r:id="rId9"/>
    <p:sldId id="281" r:id="rId10"/>
    <p:sldId id="265" r:id="rId11"/>
    <p:sldId id="282" r:id="rId12"/>
    <p:sldId id="311" r:id="rId13"/>
    <p:sldId id="331" r:id="rId14"/>
    <p:sldId id="338" r:id="rId15"/>
    <p:sldId id="332" r:id="rId16"/>
    <p:sldId id="267" r:id="rId17"/>
    <p:sldId id="323" r:id="rId18"/>
    <p:sldId id="314" r:id="rId19"/>
    <p:sldId id="315" r:id="rId20"/>
    <p:sldId id="318" r:id="rId21"/>
    <p:sldId id="322" r:id="rId22"/>
    <p:sldId id="325" r:id="rId23"/>
    <p:sldId id="324" r:id="rId24"/>
    <p:sldId id="268" r:id="rId25"/>
    <p:sldId id="320" r:id="rId26"/>
    <p:sldId id="319" r:id="rId27"/>
    <p:sldId id="299" r:id="rId28"/>
    <p:sldId id="321" r:id="rId29"/>
    <p:sldId id="339" r:id="rId30"/>
    <p:sldId id="293" r:id="rId31"/>
    <p:sldId id="340" r:id="rId32"/>
    <p:sldId id="312" r:id="rId33"/>
    <p:sldId id="343" r:id="rId34"/>
    <p:sldId id="345" r:id="rId35"/>
    <p:sldId id="346" r:id="rId36"/>
    <p:sldId id="347" r:id="rId37"/>
    <p:sldId id="348" r:id="rId38"/>
    <p:sldId id="349" r:id="rId39"/>
    <p:sldId id="352" r:id="rId40"/>
    <p:sldId id="326" r:id="rId41"/>
    <p:sldId id="272" r:id="rId42"/>
    <p:sldId id="273" r:id="rId43"/>
    <p:sldId id="327" r:id="rId44"/>
    <p:sldId id="353" r:id="rId45"/>
    <p:sldId id="354" r:id="rId46"/>
    <p:sldId id="355" r:id="rId47"/>
    <p:sldId id="283" r:id="rId48"/>
    <p:sldId id="308" r:id="rId49"/>
    <p:sldId id="309" r:id="rId50"/>
    <p:sldId id="271" r:id="rId51"/>
    <p:sldId id="276" r:id="rId52"/>
    <p:sldId id="298"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E741"/>
    <a:srgbClr val="6A7F10"/>
    <a:srgbClr val="6BA841"/>
    <a:srgbClr val="131703"/>
    <a:srgbClr val="1C2105"/>
    <a:srgbClr val="363F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3" autoAdjust="0"/>
    <p:restoredTop sz="94660"/>
  </p:normalViewPr>
  <p:slideViewPr>
    <p:cSldViewPr snapToGrid="0">
      <p:cViewPr varScale="1">
        <p:scale>
          <a:sx n="116" d="100"/>
          <a:sy n="116" d="100"/>
        </p:scale>
        <p:origin x="1440" y="10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2" d="100"/>
          <a:sy n="52" d="100"/>
        </p:scale>
        <p:origin x="2532" y="3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2" name="PlaceHolder 1"/>
          <p:cNvSpPr>
            <a:spLocks noGrp="1"/>
          </p:cNvSpPr>
          <p:nvPr>
            <p:ph type="body"/>
          </p:nvPr>
        </p:nvSpPr>
        <p:spPr>
          <a:xfrm>
            <a:off x="777240" y="4777560"/>
            <a:ext cx="6217560" cy="4525920"/>
          </a:xfrm>
          <a:prstGeom prst="rect">
            <a:avLst/>
          </a:prstGeom>
        </p:spPr>
        <p:txBody>
          <a:bodyPr wrap="none" lIns="0" tIns="0" rIns="0" bIns="0"/>
          <a:lstStyle/>
          <a:p>
            <a:r>
              <a:rPr lang="en-US"/>
              <a:t>Click to edit the notes format</a:t>
            </a:r>
            <a:endParaRPr/>
          </a:p>
        </p:txBody>
      </p:sp>
      <p:sp>
        <p:nvSpPr>
          <p:cNvPr id="73" name="PlaceHolder 2"/>
          <p:cNvSpPr>
            <a:spLocks noGrp="1"/>
          </p:cNvSpPr>
          <p:nvPr>
            <p:ph type="hdr"/>
          </p:nvPr>
        </p:nvSpPr>
        <p:spPr>
          <a:xfrm>
            <a:off x="0" y="0"/>
            <a:ext cx="3372840" cy="502560"/>
          </a:xfrm>
          <a:prstGeom prst="rect">
            <a:avLst/>
          </a:prstGeom>
        </p:spPr>
        <p:txBody>
          <a:bodyPr wrap="none" lIns="0" tIns="0" rIns="0" bIns="0"/>
          <a:lstStyle/>
          <a:p>
            <a:r>
              <a:rPr lang="en-US"/>
              <a:t>&lt;header&gt;</a:t>
            </a:r>
            <a:endParaRPr/>
          </a:p>
        </p:txBody>
      </p:sp>
      <p:sp>
        <p:nvSpPr>
          <p:cNvPr id="74" name="PlaceHolder 3"/>
          <p:cNvSpPr>
            <a:spLocks noGrp="1"/>
          </p:cNvSpPr>
          <p:nvPr>
            <p:ph type="dt"/>
          </p:nvPr>
        </p:nvSpPr>
        <p:spPr>
          <a:xfrm>
            <a:off x="4399200" y="0"/>
            <a:ext cx="3372840" cy="502560"/>
          </a:xfrm>
          <a:prstGeom prst="rect">
            <a:avLst/>
          </a:prstGeom>
        </p:spPr>
        <p:txBody>
          <a:bodyPr wrap="none" lIns="0" tIns="0" rIns="0" bIns="0"/>
          <a:lstStyle/>
          <a:p>
            <a:pPr algn="r"/>
            <a:r>
              <a:rPr lang="en-US"/>
              <a:t>&lt;date/time&gt;</a:t>
            </a:r>
            <a:endParaRPr/>
          </a:p>
        </p:txBody>
      </p:sp>
      <p:sp>
        <p:nvSpPr>
          <p:cNvPr id="75" name="PlaceHolder 4"/>
          <p:cNvSpPr>
            <a:spLocks noGrp="1"/>
          </p:cNvSpPr>
          <p:nvPr>
            <p:ph type="ftr"/>
          </p:nvPr>
        </p:nvSpPr>
        <p:spPr>
          <a:xfrm>
            <a:off x="0" y="9555480"/>
            <a:ext cx="3372840" cy="502560"/>
          </a:xfrm>
          <a:prstGeom prst="rect">
            <a:avLst/>
          </a:prstGeom>
        </p:spPr>
        <p:txBody>
          <a:bodyPr wrap="none" lIns="0" tIns="0" rIns="0" bIns="0" anchor="b"/>
          <a:lstStyle/>
          <a:p>
            <a:r>
              <a:rPr lang="en-US"/>
              <a:t>&lt;footer&gt;</a:t>
            </a:r>
            <a:endParaRPr/>
          </a:p>
        </p:txBody>
      </p:sp>
      <p:sp>
        <p:nvSpPr>
          <p:cNvPr id="76" name="PlaceHolder 5"/>
          <p:cNvSpPr>
            <a:spLocks noGrp="1"/>
          </p:cNvSpPr>
          <p:nvPr>
            <p:ph type="sldNum"/>
          </p:nvPr>
        </p:nvSpPr>
        <p:spPr>
          <a:xfrm>
            <a:off x="4399200" y="9555480"/>
            <a:ext cx="3372840" cy="502560"/>
          </a:xfrm>
          <a:prstGeom prst="rect">
            <a:avLst/>
          </a:prstGeom>
        </p:spPr>
        <p:txBody>
          <a:bodyPr wrap="none" lIns="0" tIns="0" rIns="0" bIns="0" anchor="b"/>
          <a:lstStyle/>
          <a:p>
            <a:pPr algn="r"/>
            <a:fld id="{31010031-F1C1-4111-91F1-616131A151D1}" type="slidenum">
              <a:rPr lang="en-US"/>
              <a:t>‹#›</a:t>
            </a:fld>
            <a:endParaRPr/>
          </a:p>
        </p:txBody>
      </p:sp>
    </p:spTree>
    <p:extLst>
      <p:ext uri="{BB962C8B-B14F-4D97-AF65-F5344CB8AC3E}">
        <p14:creationId xmlns:p14="http://schemas.microsoft.com/office/powerpoint/2010/main" val="2217049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body"/>
          </p:nvPr>
        </p:nvSpPr>
        <p:spPr>
          <a:xfrm>
            <a:off x="0" y="0"/>
            <a:ext cx="0" cy="0"/>
          </a:xfrm>
          <a:prstGeom prst="rect">
            <a:avLst/>
          </a:prstGeom>
        </p:spPr>
        <p:txBody>
          <a:bodyPr lIns="90000" tIns="45000" rIns="90000" bIns="45000"/>
          <a:lstStyle/>
          <a:p>
            <a:r>
              <a:rPr lang="en-US"/>
              <a:t>Problem or Need : What is the problem being solved? Where does it arise?</a:t>
            </a:r>
            <a:endParaRPr/>
          </a:p>
          <a:p>
            <a:r>
              <a:rPr lang="en-US">
                <a:latin typeface="Wingdings"/>
              </a:rPr>
              <a:t></a:t>
            </a:r>
            <a:r>
              <a:rPr lang="en-US">
                <a:latin typeface=""/>
              </a:rPr>
              <a:t> Portland State Aerospace Society has a need of a device that can communication between a CubeSat and a ground Station. The commercial Boards </a:t>
            </a:r>
            <a:endParaRPr/>
          </a:p>
          <a:p>
            <a:endParaRPr/>
          </a:p>
        </p:txBody>
      </p:sp>
      <p:sp>
        <p:nvSpPr>
          <p:cNvPr id="132" name="TextShape 2"/>
          <p:cNvSpPr txBox="1"/>
          <p:nvPr/>
        </p:nvSpPr>
        <p:spPr>
          <a:xfrm>
            <a:off x="0" y="0"/>
            <a:ext cx="0" cy="0"/>
          </a:xfrm>
          <a:prstGeom prst="rect">
            <a:avLst/>
          </a:prstGeom>
        </p:spPr>
        <p:txBody>
          <a:bodyPr lIns="90000" tIns="45000" rIns="90000" bIns="45000"/>
          <a:lstStyle/>
          <a:p>
            <a:pPr>
              <a:lnSpc>
                <a:spcPct val="100000"/>
              </a:lnSpc>
            </a:pPr>
            <a:fld id="{A1A18151-91B1-41F1-A131-71616191B171}" type="slidenum">
              <a:rPr lang="en-US">
                <a:solidFill>
                  <a:srgbClr val="FFFFFF"/>
                </a:solidFill>
                <a:latin typeface="Arial"/>
                <a:ea typeface="+mn-ea"/>
              </a:rPr>
              <a:t>2</a:t>
            </a:fld>
            <a:endParaRPr/>
          </a:p>
        </p:txBody>
      </p:sp>
    </p:spTree>
    <p:extLst>
      <p:ext uri="{BB962C8B-B14F-4D97-AF65-F5344CB8AC3E}">
        <p14:creationId xmlns:p14="http://schemas.microsoft.com/office/powerpoint/2010/main" val="2872735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body"/>
          </p:nvPr>
        </p:nvSpPr>
        <p:spPr>
          <a:xfrm>
            <a:off x="0" y="0"/>
            <a:ext cx="0" cy="0"/>
          </a:xfrm>
          <a:prstGeom prst="rect">
            <a:avLst/>
          </a:prstGeom>
        </p:spPr>
        <p:txBody>
          <a:bodyPr lIns="90000" tIns="45000" rIns="90000" bIns="45000"/>
          <a:lstStyle/>
          <a:p>
            <a:r>
              <a:rPr lang="en-US"/>
              <a:t>Example of System Testing</a:t>
            </a:r>
            <a:endParaRPr/>
          </a:p>
        </p:txBody>
      </p:sp>
      <p:sp>
        <p:nvSpPr>
          <p:cNvPr id="158" name="TextShape 2"/>
          <p:cNvSpPr txBox="1"/>
          <p:nvPr/>
        </p:nvSpPr>
        <p:spPr>
          <a:xfrm>
            <a:off x="0" y="0"/>
            <a:ext cx="0" cy="0"/>
          </a:xfrm>
          <a:prstGeom prst="rect">
            <a:avLst/>
          </a:prstGeom>
        </p:spPr>
        <p:txBody>
          <a:bodyPr lIns="90000" tIns="45000" rIns="90000" bIns="45000"/>
          <a:lstStyle/>
          <a:p>
            <a:pPr>
              <a:lnSpc>
                <a:spcPct val="100000"/>
              </a:lnSpc>
            </a:pPr>
            <a:fld id="{F1115131-F1A1-41B1-81A1-818181618111}" type="slidenum">
              <a:rPr lang="en-US">
                <a:solidFill>
                  <a:srgbClr val="FFFFFF"/>
                </a:solidFill>
                <a:latin typeface="Arial"/>
                <a:ea typeface="+mn-ea"/>
              </a:rPr>
              <a:t>41</a:t>
            </a:fld>
            <a:endParaRPr/>
          </a:p>
        </p:txBody>
      </p:sp>
    </p:spTree>
    <p:extLst>
      <p:ext uri="{BB962C8B-B14F-4D97-AF65-F5344CB8AC3E}">
        <p14:creationId xmlns:p14="http://schemas.microsoft.com/office/powerpoint/2010/main" val="1432582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0" y="0"/>
            <a:ext cx="0" cy="0"/>
          </a:xfrm>
          <a:prstGeom prst="rect">
            <a:avLst/>
          </a:prstGeom>
        </p:spPr>
        <p:txBody>
          <a:bodyPr lIns="90000" tIns="45000" rIns="90000" bIns="45000"/>
          <a:lstStyle/>
          <a:p>
            <a:r>
              <a:rPr lang="en-US"/>
              <a:t>Example of Interface Testing</a:t>
            </a:r>
            <a:endParaRPr/>
          </a:p>
        </p:txBody>
      </p:sp>
      <p:sp>
        <p:nvSpPr>
          <p:cNvPr id="160" name="TextShape 2"/>
          <p:cNvSpPr txBox="1"/>
          <p:nvPr/>
        </p:nvSpPr>
        <p:spPr>
          <a:xfrm>
            <a:off x="0" y="0"/>
            <a:ext cx="0" cy="0"/>
          </a:xfrm>
          <a:prstGeom prst="rect">
            <a:avLst/>
          </a:prstGeom>
        </p:spPr>
        <p:txBody>
          <a:bodyPr lIns="90000" tIns="45000" rIns="90000" bIns="45000"/>
          <a:lstStyle/>
          <a:p>
            <a:pPr>
              <a:lnSpc>
                <a:spcPct val="100000"/>
              </a:lnSpc>
            </a:pPr>
            <a:fld id="{D151C191-91A1-41D1-81A1-11618161F1C1}" type="slidenum">
              <a:rPr lang="en-US">
                <a:solidFill>
                  <a:srgbClr val="FFFFFF"/>
                </a:solidFill>
                <a:latin typeface="Arial"/>
                <a:ea typeface="+mn-ea"/>
              </a:rPr>
              <a:t>42</a:t>
            </a:fld>
            <a:endParaRPr/>
          </a:p>
        </p:txBody>
      </p:sp>
    </p:spTree>
    <p:extLst>
      <p:ext uri="{BB962C8B-B14F-4D97-AF65-F5344CB8AC3E}">
        <p14:creationId xmlns:p14="http://schemas.microsoft.com/office/powerpoint/2010/main" val="1536286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0" y="0"/>
            <a:ext cx="0" cy="0"/>
          </a:xfrm>
          <a:prstGeom prst="rect">
            <a:avLst/>
          </a:prstGeom>
        </p:spPr>
        <p:txBody>
          <a:bodyPr lIns="90000" tIns="45000" rIns="90000" bIns="45000"/>
          <a:lstStyle/>
          <a:p>
            <a:r>
              <a:rPr lang="en-US"/>
              <a:t>Example of Interface Testing</a:t>
            </a:r>
            <a:endParaRPr/>
          </a:p>
        </p:txBody>
      </p:sp>
      <p:sp>
        <p:nvSpPr>
          <p:cNvPr id="160" name="TextShape 2"/>
          <p:cNvSpPr txBox="1"/>
          <p:nvPr/>
        </p:nvSpPr>
        <p:spPr>
          <a:xfrm>
            <a:off x="0" y="0"/>
            <a:ext cx="0" cy="0"/>
          </a:xfrm>
          <a:prstGeom prst="rect">
            <a:avLst/>
          </a:prstGeom>
        </p:spPr>
        <p:txBody>
          <a:bodyPr lIns="90000" tIns="45000" rIns="90000" bIns="45000"/>
          <a:lstStyle/>
          <a:p>
            <a:pPr>
              <a:lnSpc>
                <a:spcPct val="100000"/>
              </a:lnSpc>
            </a:pPr>
            <a:fld id="{D151C191-91A1-41D1-81A1-11618161F1C1}" type="slidenum">
              <a:rPr lang="en-US">
                <a:solidFill>
                  <a:srgbClr val="FFFFFF"/>
                </a:solidFill>
                <a:latin typeface="Arial"/>
                <a:ea typeface="+mn-ea"/>
              </a:rPr>
              <a:t>43</a:t>
            </a:fld>
            <a:endParaRPr/>
          </a:p>
        </p:txBody>
      </p:sp>
    </p:spTree>
    <p:extLst>
      <p:ext uri="{BB962C8B-B14F-4D97-AF65-F5344CB8AC3E}">
        <p14:creationId xmlns:p14="http://schemas.microsoft.com/office/powerpoint/2010/main" val="1805856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body"/>
          </p:nvPr>
        </p:nvSpPr>
        <p:spPr>
          <a:xfrm>
            <a:off x="0" y="0"/>
            <a:ext cx="0" cy="0"/>
          </a:xfrm>
          <a:prstGeom prst="rect">
            <a:avLst/>
          </a:prstGeom>
        </p:spPr>
        <p:txBody>
          <a:bodyPr lIns="90000" tIns="45000" rIns="90000" bIns="45000"/>
          <a:lstStyle/>
          <a:p>
            <a:r>
              <a:rPr lang="en-US"/>
              <a:t>Brief summarize what use you made of prior work or IP including but not limited to ideas, designs,  schematics, board layouts, code.</a:t>
            </a:r>
            <a:endParaRPr/>
          </a:p>
        </p:txBody>
      </p:sp>
      <p:sp>
        <p:nvSpPr>
          <p:cNvPr id="156" name="TextShape 2"/>
          <p:cNvSpPr txBox="1"/>
          <p:nvPr/>
        </p:nvSpPr>
        <p:spPr>
          <a:xfrm>
            <a:off x="0" y="0"/>
            <a:ext cx="0" cy="0"/>
          </a:xfrm>
          <a:prstGeom prst="rect">
            <a:avLst/>
          </a:prstGeom>
        </p:spPr>
        <p:txBody>
          <a:bodyPr lIns="90000" tIns="45000" rIns="90000" bIns="45000"/>
          <a:lstStyle/>
          <a:p>
            <a:pPr>
              <a:lnSpc>
                <a:spcPct val="100000"/>
              </a:lnSpc>
            </a:pPr>
            <a:fld id="{11A151D1-A1B1-4151-8191-F161D1B13191}" type="slidenum">
              <a:rPr lang="en-US">
                <a:solidFill>
                  <a:srgbClr val="FFFFFF"/>
                </a:solidFill>
                <a:latin typeface="Arial"/>
                <a:ea typeface="+mn-ea"/>
              </a:rPr>
              <a:t>50</a:t>
            </a:fld>
            <a:endParaRPr/>
          </a:p>
        </p:txBody>
      </p:sp>
    </p:spTree>
    <p:extLst>
      <p:ext uri="{BB962C8B-B14F-4D97-AF65-F5344CB8AC3E}">
        <p14:creationId xmlns:p14="http://schemas.microsoft.com/office/powerpoint/2010/main" val="1886461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66" name="TextShape 2"/>
          <p:cNvSpPr txBox="1"/>
          <p:nvPr/>
        </p:nvSpPr>
        <p:spPr>
          <a:xfrm>
            <a:off x="0" y="0"/>
            <a:ext cx="0" cy="0"/>
          </a:xfrm>
          <a:prstGeom prst="rect">
            <a:avLst/>
          </a:prstGeom>
        </p:spPr>
        <p:txBody>
          <a:bodyPr lIns="90000" tIns="45000" rIns="90000" bIns="45000"/>
          <a:lstStyle/>
          <a:p>
            <a:pPr>
              <a:lnSpc>
                <a:spcPct val="100000"/>
              </a:lnSpc>
            </a:pPr>
            <a:fld id="{81C1B141-71F1-4181-A171-1121C131A111}" type="slidenum">
              <a:rPr lang="en-US">
                <a:solidFill>
                  <a:srgbClr val="FFFFFF"/>
                </a:solidFill>
                <a:latin typeface="Arial"/>
                <a:ea typeface="+mn-ea"/>
              </a:rPr>
              <a:t>51</a:t>
            </a:fld>
            <a:endParaRPr/>
          </a:p>
        </p:txBody>
      </p:sp>
    </p:spTree>
    <p:extLst>
      <p:ext uri="{BB962C8B-B14F-4D97-AF65-F5344CB8AC3E}">
        <p14:creationId xmlns:p14="http://schemas.microsoft.com/office/powerpoint/2010/main" val="2982240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body"/>
          </p:nvPr>
        </p:nvSpPr>
        <p:spPr>
          <a:xfrm>
            <a:off x="0" y="0"/>
            <a:ext cx="0" cy="0"/>
          </a:xfrm>
          <a:prstGeom prst="rect">
            <a:avLst/>
          </a:prstGeom>
        </p:spPr>
        <p:txBody>
          <a:bodyPr lIns="90000" tIns="45000" rIns="90000" bIns="45000"/>
          <a:lstStyle/>
          <a:p>
            <a:r>
              <a:rPr lang="en-US"/>
              <a:t>What is the specific objective of this project?A design? Aworking prototype?</a:t>
            </a:r>
            <a:endParaRPr/>
          </a:p>
        </p:txBody>
      </p:sp>
      <p:sp>
        <p:nvSpPr>
          <p:cNvPr id="136" name="TextShape 2"/>
          <p:cNvSpPr txBox="1"/>
          <p:nvPr/>
        </p:nvSpPr>
        <p:spPr>
          <a:xfrm>
            <a:off x="0" y="0"/>
            <a:ext cx="0" cy="0"/>
          </a:xfrm>
          <a:prstGeom prst="rect">
            <a:avLst/>
          </a:prstGeom>
        </p:spPr>
        <p:txBody>
          <a:bodyPr lIns="90000" tIns="45000" rIns="90000" bIns="45000"/>
          <a:lstStyle/>
          <a:p>
            <a:pPr>
              <a:lnSpc>
                <a:spcPct val="100000"/>
              </a:lnSpc>
            </a:pPr>
            <a:fld id="{A1916151-B1C1-41B1-9131-F101F1D1D191}" type="slidenum">
              <a:rPr lang="en-US">
                <a:solidFill>
                  <a:srgbClr val="FFFFFF"/>
                </a:solidFill>
                <a:latin typeface="Arial"/>
                <a:ea typeface="+mn-ea"/>
              </a:rPr>
              <a:t>4</a:t>
            </a:fld>
            <a:endParaRPr/>
          </a:p>
        </p:txBody>
      </p:sp>
    </p:spTree>
    <p:extLst>
      <p:ext uri="{BB962C8B-B14F-4D97-AF65-F5344CB8AC3E}">
        <p14:creationId xmlns:p14="http://schemas.microsoft.com/office/powerpoint/2010/main" val="1105981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31010031-F1C1-4111-91F1-616131A151D1}" type="slidenum">
              <a:rPr lang="en-US" smtClean="0"/>
              <a:t>6</a:t>
            </a:fld>
            <a:endParaRPr lang="en-US"/>
          </a:p>
        </p:txBody>
      </p:sp>
    </p:spTree>
    <p:extLst>
      <p:ext uri="{BB962C8B-B14F-4D97-AF65-F5344CB8AC3E}">
        <p14:creationId xmlns:p14="http://schemas.microsoft.com/office/powerpoint/2010/main" val="374526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body"/>
          </p:nvPr>
        </p:nvSpPr>
        <p:spPr>
          <a:xfrm>
            <a:off x="0" y="0"/>
            <a:ext cx="0" cy="0"/>
          </a:xfrm>
          <a:prstGeom prst="rect">
            <a:avLst/>
          </a:prstGeom>
        </p:spPr>
        <p:txBody>
          <a:bodyPr lIns="90000" tIns="45000" rIns="90000" bIns="45000"/>
          <a:lstStyle/>
          <a:p>
            <a:r>
              <a:rPr lang="en-US"/>
              <a:t>May need multiple subAheadings here (e.g. H/W and S/W, or multiple subsystems) Describe design using appropriate methods (e.g. UML models, algorithms) Discuss design alternatives, tradeAoffs, decisions made</a:t>
            </a:r>
            <a:endParaRPr/>
          </a:p>
        </p:txBody>
      </p:sp>
      <p:sp>
        <p:nvSpPr>
          <p:cNvPr id="146" name="TextShape 2"/>
          <p:cNvSpPr txBox="1"/>
          <p:nvPr/>
        </p:nvSpPr>
        <p:spPr>
          <a:xfrm>
            <a:off x="0" y="0"/>
            <a:ext cx="0" cy="0"/>
          </a:xfrm>
          <a:prstGeom prst="rect">
            <a:avLst/>
          </a:prstGeom>
        </p:spPr>
        <p:txBody>
          <a:bodyPr lIns="90000" tIns="45000" rIns="90000" bIns="45000"/>
          <a:lstStyle/>
          <a:p>
            <a:pPr>
              <a:lnSpc>
                <a:spcPct val="100000"/>
              </a:lnSpc>
            </a:pPr>
            <a:fld id="{E12131E1-F121-4101-9151-113101F11111}" type="slidenum">
              <a:rPr lang="en-US">
                <a:solidFill>
                  <a:srgbClr val="FFFFFF"/>
                </a:solidFill>
                <a:latin typeface="Arial"/>
                <a:ea typeface="+mn-ea"/>
              </a:rPr>
              <a:t>10</a:t>
            </a:fld>
            <a:endParaRPr/>
          </a:p>
        </p:txBody>
      </p:sp>
    </p:spTree>
    <p:extLst>
      <p:ext uri="{BB962C8B-B14F-4D97-AF65-F5344CB8AC3E}">
        <p14:creationId xmlns:p14="http://schemas.microsoft.com/office/powerpoint/2010/main" val="3754119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body"/>
          </p:nvPr>
        </p:nvSpPr>
        <p:spPr>
          <a:xfrm>
            <a:off x="0" y="0"/>
            <a:ext cx="0" cy="0"/>
          </a:xfrm>
          <a:prstGeom prst="rect">
            <a:avLst/>
          </a:prstGeom>
        </p:spPr>
        <p:txBody>
          <a:bodyPr lIns="90000" tIns="45000" rIns="90000" bIns="45000"/>
          <a:lstStyle/>
          <a:p>
            <a:r>
              <a:rPr lang="en-US"/>
              <a:t>May need multiple subAheadings here (e.g. H/W and S/W, or multiple subsystems) Describe design using appropriate methods (e.g. UML models, algorithms) Discuss design alternatives, tradeAoffs, decisions made</a:t>
            </a:r>
            <a:endParaRPr/>
          </a:p>
        </p:txBody>
      </p:sp>
      <p:sp>
        <p:nvSpPr>
          <p:cNvPr id="146" name="TextShape 2"/>
          <p:cNvSpPr txBox="1"/>
          <p:nvPr/>
        </p:nvSpPr>
        <p:spPr>
          <a:xfrm>
            <a:off x="0" y="0"/>
            <a:ext cx="0" cy="0"/>
          </a:xfrm>
          <a:prstGeom prst="rect">
            <a:avLst/>
          </a:prstGeom>
        </p:spPr>
        <p:txBody>
          <a:bodyPr lIns="90000" tIns="45000" rIns="90000" bIns="45000"/>
          <a:lstStyle/>
          <a:p>
            <a:pPr>
              <a:lnSpc>
                <a:spcPct val="100000"/>
              </a:lnSpc>
            </a:pPr>
            <a:fld id="{E12131E1-F121-4101-9151-113101F11111}" type="slidenum">
              <a:rPr lang="en-US">
                <a:solidFill>
                  <a:srgbClr val="FFFFFF"/>
                </a:solidFill>
                <a:latin typeface="Arial"/>
                <a:ea typeface="+mn-ea"/>
              </a:rPr>
              <a:t>11</a:t>
            </a:fld>
            <a:endParaRPr/>
          </a:p>
        </p:txBody>
      </p:sp>
    </p:spTree>
    <p:extLst>
      <p:ext uri="{BB962C8B-B14F-4D97-AF65-F5344CB8AC3E}">
        <p14:creationId xmlns:p14="http://schemas.microsoft.com/office/powerpoint/2010/main" val="167824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50" name="TextShape 2"/>
          <p:cNvSpPr txBox="1"/>
          <p:nvPr/>
        </p:nvSpPr>
        <p:spPr>
          <a:xfrm>
            <a:off x="0" y="0"/>
            <a:ext cx="0" cy="0"/>
          </a:xfrm>
          <a:prstGeom prst="rect">
            <a:avLst/>
          </a:prstGeom>
        </p:spPr>
        <p:txBody>
          <a:bodyPr lIns="90000" tIns="45000" rIns="90000" bIns="45000"/>
          <a:lstStyle/>
          <a:p>
            <a:pPr>
              <a:lnSpc>
                <a:spcPct val="100000"/>
              </a:lnSpc>
            </a:pPr>
            <a:fld id="{D1D17181-B141-4111-8141-91A181716111}" type="slidenum">
              <a:rPr lang="en-US">
                <a:solidFill>
                  <a:srgbClr val="FFFFFF"/>
                </a:solidFill>
                <a:latin typeface="Arial"/>
                <a:ea typeface="+mn-ea"/>
              </a:rPr>
              <a:t>16</a:t>
            </a:fld>
            <a:endParaRPr/>
          </a:p>
        </p:txBody>
      </p:sp>
    </p:spTree>
    <p:extLst>
      <p:ext uri="{BB962C8B-B14F-4D97-AF65-F5344CB8AC3E}">
        <p14:creationId xmlns:p14="http://schemas.microsoft.com/office/powerpoint/2010/main" val="3738392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52" name="TextShape 2"/>
          <p:cNvSpPr txBox="1"/>
          <p:nvPr/>
        </p:nvSpPr>
        <p:spPr>
          <a:xfrm>
            <a:off x="0" y="0"/>
            <a:ext cx="0" cy="0"/>
          </a:xfrm>
          <a:prstGeom prst="rect">
            <a:avLst/>
          </a:prstGeom>
        </p:spPr>
        <p:txBody>
          <a:bodyPr lIns="90000" tIns="45000" rIns="90000" bIns="45000"/>
          <a:lstStyle/>
          <a:p>
            <a:pPr>
              <a:lnSpc>
                <a:spcPct val="100000"/>
              </a:lnSpc>
            </a:pPr>
            <a:fld id="{9101B1C1-7171-4181-A151-418121E12161}" type="slidenum">
              <a:rPr lang="en-US">
                <a:solidFill>
                  <a:srgbClr val="FFFFFF"/>
                </a:solidFill>
                <a:latin typeface="Arial"/>
                <a:ea typeface="+mn-ea"/>
              </a:rPr>
              <a:t>24</a:t>
            </a:fld>
            <a:endParaRPr/>
          </a:p>
        </p:txBody>
      </p:sp>
    </p:spTree>
    <p:extLst>
      <p:ext uri="{BB962C8B-B14F-4D97-AF65-F5344CB8AC3E}">
        <p14:creationId xmlns:p14="http://schemas.microsoft.com/office/powerpoint/2010/main" val="3152409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50" name="TextShape 2"/>
          <p:cNvSpPr txBox="1"/>
          <p:nvPr/>
        </p:nvSpPr>
        <p:spPr>
          <a:xfrm>
            <a:off x="0" y="0"/>
            <a:ext cx="0" cy="0"/>
          </a:xfrm>
          <a:prstGeom prst="rect">
            <a:avLst/>
          </a:prstGeom>
        </p:spPr>
        <p:txBody>
          <a:bodyPr lIns="90000" tIns="45000" rIns="90000" bIns="45000"/>
          <a:lstStyle/>
          <a:p>
            <a:pPr>
              <a:lnSpc>
                <a:spcPct val="100000"/>
              </a:lnSpc>
            </a:pPr>
            <a:fld id="{D1D17181-B141-4111-8141-91A181716111}" type="slidenum">
              <a:rPr lang="en-US">
                <a:solidFill>
                  <a:srgbClr val="FFFFFF"/>
                </a:solidFill>
                <a:latin typeface="Arial"/>
                <a:ea typeface="+mn-ea"/>
              </a:rPr>
              <a:t>35</a:t>
            </a:fld>
            <a:endParaRPr/>
          </a:p>
        </p:txBody>
      </p:sp>
    </p:spTree>
    <p:extLst>
      <p:ext uri="{BB962C8B-B14F-4D97-AF65-F5344CB8AC3E}">
        <p14:creationId xmlns:p14="http://schemas.microsoft.com/office/powerpoint/2010/main" val="2672744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body"/>
          </p:nvPr>
        </p:nvSpPr>
        <p:spPr>
          <a:xfrm>
            <a:off x="0" y="0"/>
            <a:ext cx="0" cy="0"/>
          </a:xfrm>
          <a:prstGeom prst="rect">
            <a:avLst/>
          </a:prstGeom>
        </p:spPr>
        <p:txBody>
          <a:bodyPr lIns="90000" tIns="45000" rIns="90000" bIns="45000"/>
          <a:lstStyle/>
          <a:p>
            <a:endParaRPr/>
          </a:p>
        </p:txBody>
      </p:sp>
      <p:sp>
        <p:nvSpPr>
          <p:cNvPr id="152" name="TextShape 2"/>
          <p:cNvSpPr txBox="1"/>
          <p:nvPr/>
        </p:nvSpPr>
        <p:spPr>
          <a:xfrm>
            <a:off x="0" y="0"/>
            <a:ext cx="0" cy="0"/>
          </a:xfrm>
          <a:prstGeom prst="rect">
            <a:avLst/>
          </a:prstGeom>
        </p:spPr>
        <p:txBody>
          <a:bodyPr lIns="90000" tIns="45000" rIns="90000" bIns="45000"/>
          <a:lstStyle/>
          <a:p>
            <a:pPr>
              <a:lnSpc>
                <a:spcPct val="100000"/>
              </a:lnSpc>
            </a:pPr>
            <a:fld id="{9101B1C1-7171-4181-A151-418121E12161}" type="slidenum">
              <a:rPr lang="en-US">
                <a:solidFill>
                  <a:srgbClr val="FFFFFF"/>
                </a:solidFill>
                <a:latin typeface="Arial"/>
                <a:ea typeface="+mn-ea"/>
              </a:rPr>
              <a:t>38</a:t>
            </a:fld>
            <a:endParaRPr/>
          </a:p>
        </p:txBody>
      </p:sp>
    </p:spTree>
    <p:extLst>
      <p:ext uri="{BB962C8B-B14F-4D97-AF65-F5344CB8AC3E}">
        <p14:creationId xmlns:p14="http://schemas.microsoft.com/office/powerpoint/2010/main" val="671900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5665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85670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75627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24180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62946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67152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0389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9487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71518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18600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8834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02323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59800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49381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34719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4303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98408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3170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764DE79-268F-4C1A-8933-263129D2AF90}" type="datetimeFigureOut">
              <a:rPr lang="en-US" smtClean="0"/>
              <a:t>6/9/2016</a:t>
            </a:fld>
            <a:endParaRPr lang="en-US" dirty="0"/>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406876412"/>
      </p:ext>
    </p:extLst>
  </p:cSld>
  <p:clrMap bg1="dk1" tx1="lt1" bg2="dk2" tx2="lt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1466239"/>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346" y="609600"/>
            <a:ext cx="7765322" cy="1446948"/>
          </a:xfrm>
          <a:noFill/>
        </p:spPr>
        <p:txBody>
          <a:bodyPr>
            <a:normAutofit fontScale="90000"/>
          </a:bodyPr>
          <a:lstStyle/>
          <a:p>
            <a:pPr algn="ctr">
              <a:lnSpc>
                <a:spcPct val="80000"/>
              </a:lnSpc>
            </a:pPr>
            <a:r>
              <a:rPr lang="en-US" sz="4400" dirty="0" err="1" smtClean="0">
                <a:solidFill>
                  <a:srgbClr val="FFFFFF"/>
                </a:solidFill>
                <a:latin typeface="Georgia"/>
              </a:rPr>
              <a:t>CubeSat</a:t>
            </a:r>
            <a:r>
              <a:rPr lang="en-US" sz="4400" dirty="0" smtClean="0">
                <a:solidFill>
                  <a:srgbClr val="FFFFFF"/>
                </a:solidFill>
                <a:latin typeface="Georgia"/>
              </a:rPr>
              <a:t> Command, Control and Communications Module</a:t>
            </a:r>
            <a:br>
              <a:rPr lang="en-US" sz="4400" dirty="0" smtClean="0">
                <a:solidFill>
                  <a:srgbClr val="FFFFFF"/>
                </a:solidFill>
                <a:latin typeface="Georgia"/>
              </a:rPr>
            </a:br>
            <a:r>
              <a:rPr lang="en-US" sz="2400" dirty="0" smtClean="0">
                <a:solidFill>
                  <a:srgbClr val="FFFFFF"/>
                </a:solidFill>
                <a:latin typeface="Georgia"/>
              </a:rPr>
              <a:t>AKA: Sputnik</a:t>
            </a:r>
            <a:endParaRPr lang="en-US" sz="2800" dirty="0"/>
          </a:p>
        </p:txBody>
      </p:sp>
      <p:sp>
        <p:nvSpPr>
          <p:cNvPr id="3" name="Content Placeholder 2"/>
          <p:cNvSpPr>
            <a:spLocks noGrp="1"/>
          </p:cNvSpPr>
          <p:nvPr>
            <p:ph idx="1"/>
          </p:nvPr>
        </p:nvSpPr>
        <p:spPr>
          <a:xfrm>
            <a:off x="685346" y="2056550"/>
            <a:ext cx="3238472" cy="4058751"/>
          </a:xfrm>
        </p:spPr>
        <p:txBody>
          <a:bodyPr/>
          <a:lstStyle/>
          <a:p>
            <a:pPr marL="0" indent="0">
              <a:lnSpc>
                <a:spcPct val="100000"/>
              </a:lnSpc>
              <a:buNone/>
            </a:pPr>
            <a:r>
              <a:rPr lang="en-US" sz="2800" dirty="0" smtClean="0">
                <a:solidFill>
                  <a:srgbClr val="FFFFFF"/>
                </a:solidFill>
                <a:latin typeface="Cambria"/>
              </a:rPr>
              <a:t>Members:</a:t>
            </a:r>
          </a:p>
          <a:p>
            <a:r>
              <a:rPr lang="en-US" dirty="0">
                <a:solidFill>
                  <a:srgbClr val="FFFFFF"/>
                </a:solidFill>
                <a:latin typeface="Cambria"/>
              </a:rPr>
              <a:t>William Harrington</a:t>
            </a:r>
            <a:endParaRPr lang="en-US" dirty="0"/>
          </a:p>
          <a:p>
            <a:pPr>
              <a:lnSpc>
                <a:spcPct val="100000"/>
              </a:lnSpc>
            </a:pPr>
            <a:r>
              <a:rPr lang="en-US" dirty="0" smtClean="0">
                <a:solidFill>
                  <a:srgbClr val="FFFFFF"/>
                </a:solidFill>
                <a:latin typeface="Cambria"/>
              </a:rPr>
              <a:t>James (Jake) Heath</a:t>
            </a:r>
            <a:endParaRPr lang="en-US" dirty="0">
              <a:solidFill>
                <a:srgbClr val="FFFFFF"/>
              </a:solidFill>
              <a:latin typeface="Cambria"/>
            </a:endParaRPr>
          </a:p>
          <a:p>
            <a:pPr>
              <a:lnSpc>
                <a:spcPct val="100000"/>
              </a:lnSpc>
            </a:pPr>
            <a:r>
              <a:rPr lang="en-US" dirty="0" smtClean="0">
                <a:solidFill>
                  <a:srgbClr val="FFFFFF"/>
                </a:solidFill>
                <a:latin typeface="Cambria"/>
              </a:rPr>
              <a:t>Michael Mathis</a:t>
            </a:r>
          </a:p>
          <a:p>
            <a:r>
              <a:rPr lang="en-US" dirty="0">
                <a:solidFill>
                  <a:srgbClr val="FFFFFF"/>
                </a:solidFill>
                <a:latin typeface="Cambria"/>
              </a:rPr>
              <a:t>Shan </a:t>
            </a:r>
            <a:r>
              <a:rPr lang="en-US" dirty="0" err="1">
                <a:solidFill>
                  <a:srgbClr val="FFFFFF"/>
                </a:solidFill>
                <a:latin typeface="Cambria"/>
              </a:rPr>
              <a:t>Quinney</a:t>
            </a:r>
            <a:endParaRPr lang="en-US" dirty="0">
              <a:solidFill>
                <a:srgbClr val="FFFFFF"/>
              </a:solidFill>
              <a:latin typeface="Cambria"/>
            </a:endParaRPr>
          </a:p>
          <a:p>
            <a:pPr>
              <a:lnSpc>
                <a:spcPct val="100000"/>
              </a:lnSpc>
            </a:pPr>
            <a:endParaRPr lang="en-US" dirty="0"/>
          </a:p>
        </p:txBody>
      </p:sp>
      <p:pic>
        <p:nvPicPr>
          <p:cNvPr id="5" name="Picture 14"/>
          <p:cNvPicPr/>
          <p:nvPr/>
        </p:nvPicPr>
        <p:blipFill>
          <a:blip r:embed="rId2"/>
          <a:stretch>
            <a:fillRect/>
          </a:stretch>
        </p:blipFill>
        <p:spPr>
          <a:xfrm>
            <a:off x="-3993" y="6115300"/>
            <a:ext cx="9144000" cy="799740"/>
          </a:xfrm>
          <a:prstGeom prst="rect">
            <a:avLst/>
          </a:prstGeom>
        </p:spPr>
      </p:pic>
      <p:pic>
        <p:nvPicPr>
          <p:cNvPr id="6" name="Picture 3"/>
          <p:cNvPicPr/>
          <p:nvPr/>
        </p:nvPicPr>
        <p:blipFill>
          <a:blip r:embed="rId3"/>
          <a:stretch>
            <a:fillRect/>
          </a:stretch>
        </p:blipFill>
        <p:spPr>
          <a:xfrm>
            <a:off x="5452799" y="3459489"/>
            <a:ext cx="1714394" cy="1714394"/>
          </a:xfrm>
          <a:prstGeom prst="rect">
            <a:avLst/>
          </a:prstGeom>
        </p:spPr>
      </p:pic>
      <p:sp>
        <p:nvSpPr>
          <p:cNvPr id="7" name="Content Placeholder 2"/>
          <p:cNvSpPr txBox="1">
            <a:spLocks/>
          </p:cNvSpPr>
          <p:nvPr/>
        </p:nvSpPr>
        <p:spPr>
          <a:xfrm>
            <a:off x="5212196" y="2056549"/>
            <a:ext cx="2195601"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buFont typeface="Wingdings 2" charset="2"/>
              <a:buNone/>
            </a:pPr>
            <a:r>
              <a:rPr lang="en-US" sz="2800" dirty="0" smtClean="0">
                <a:solidFill>
                  <a:srgbClr val="FFFFFF"/>
                </a:solidFill>
                <a:latin typeface="Cambria"/>
              </a:rPr>
              <a:t>Sponsor:</a:t>
            </a:r>
          </a:p>
          <a:p>
            <a:pPr marL="36900" indent="0">
              <a:buNone/>
            </a:pPr>
            <a:r>
              <a:rPr lang="en-US" dirty="0" smtClean="0">
                <a:solidFill>
                  <a:srgbClr val="FFFFFF"/>
                </a:solidFill>
                <a:latin typeface="Cambria"/>
              </a:rPr>
              <a:t>Portland State Aerospace Society</a:t>
            </a:r>
            <a:endParaRPr lang="en-US" dirty="0"/>
          </a:p>
        </p:txBody>
      </p:sp>
    </p:spTree>
    <p:extLst>
      <p:ext uri="{BB962C8B-B14F-4D97-AF65-F5344CB8AC3E}">
        <p14:creationId xmlns:p14="http://schemas.microsoft.com/office/powerpoint/2010/main" val="1100532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1"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p:txBody>
          <a:bodyPr>
            <a:normAutofit/>
          </a:bodyPr>
          <a:lstStyle/>
          <a:p>
            <a:r>
              <a:rPr lang="en-US" dirty="0" err="1" smtClean="0">
                <a:solidFill>
                  <a:schemeClr val="tx1"/>
                </a:solidFill>
              </a:rPr>
              <a:t>OreSat</a:t>
            </a:r>
            <a:r>
              <a:rPr lang="en-US" dirty="0" smtClean="0">
                <a:solidFill>
                  <a:schemeClr val="tx1"/>
                </a:solidFill>
              </a:rPr>
              <a:t> Low Level Diagram</a:t>
            </a:r>
            <a:endParaRPr lang="en-US" dirty="0">
              <a:solidFill>
                <a:schemeClr val="tx1"/>
              </a:solidFill>
            </a:endParaRPr>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41466" y="1731963"/>
            <a:ext cx="5253130" cy="4059237"/>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2783541" y="2353235"/>
            <a:ext cx="954741" cy="16674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Sputnik Low Level Diagram</a:t>
            </a:r>
            <a:endParaRPr lang="en-US" dirty="0">
              <a:solidFill>
                <a:schemeClr val="tx1"/>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2292" y="1731963"/>
            <a:ext cx="6011479" cy="4059237"/>
          </a:xfrm>
          <a:prstGeom prst="rect">
            <a:avLst/>
          </a:prstGeom>
          <a:ln>
            <a:noFill/>
          </a:ln>
          <a:effectLst>
            <a:outerShdw blurRad="292100" dist="139700" dir="2700000" algn="tl" rotWithShape="0">
              <a:schemeClr val="bg1">
                <a:alpha val="65000"/>
              </a:schemeClr>
            </a:outerShdw>
          </a:effectLst>
        </p:spPr>
      </p:pic>
    </p:spTree>
    <p:extLst>
      <p:ext uri="{BB962C8B-B14F-4D97-AF65-F5344CB8AC3E}">
        <p14:creationId xmlns:p14="http://schemas.microsoft.com/office/powerpoint/2010/main" val="28752303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a:bodyPr>
          <a:lstStyle/>
          <a:p>
            <a:r>
              <a:rPr lang="en-US" dirty="0" smtClean="0">
                <a:solidFill>
                  <a:schemeClr val="tx1"/>
                </a:solidFill>
              </a:rPr>
              <a:t>Low Gain Radio (LGR)</a:t>
            </a:r>
            <a:endParaRPr lang="en-US" dirty="0">
              <a:solidFill>
                <a:schemeClr val="tx1"/>
              </a:solidFill>
            </a:endParaRPr>
          </a:p>
        </p:txBody>
      </p:sp>
      <p:sp>
        <p:nvSpPr>
          <p:cNvPr id="3" name="Content Placeholder 2"/>
          <p:cNvSpPr>
            <a:spLocks noGrp="1"/>
          </p:cNvSpPr>
          <p:nvPr>
            <p:ph idx="1"/>
          </p:nvPr>
        </p:nvSpPr>
        <p:spPr>
          <a:xfrm>
            <a:off x="685346" y="1834700"/>
            <a:ext cx="7765322" cy="4058751"/>
          </a:xfrm>
        </p:spPr>
        <p:txBody>
          <a:bodyPr/>
          <a:lstStyle/>
          <a:p>
            <a:r>
              <a:rPr lang="en-US" dirty="0" smtClean="0">
                <a:solidFill>
                  <a:schemeClr val="tx1"/>
                </a:solidFill>
              </a:rPr>
              <a:t>Definition</a:t>
            </a:r>
          </a:p>
          <a:p>
            <a:r>
              <a:rPr lang="en-US" dirty="0" smtClean="0">
                <a:solidFill>
                  <a:schemeClr val="tx1"/>
                </a:solidFill>
              </a:rPr>
              <a:t>Requirements</a:t>
            </a:r>
          </a:p>
          <a:p>
            <a:r>
              <a:rPr lang="en-US" dirty="0" smtClean="0">
                <a:solidFill>
                  <a:schemeClr val="tx1"/>
                </a:solidFill>
              </a:rPr>
              <a:t>Block Diagram</a:t>
            </a:r>
          </a:p>
          <a:p>
            <a:r>
              <a:rPr lang="en-US" dirty="0" smtClean="0">
                <a:solidFill>
                  <a:schemeClr val="tx1"/>
                </a:solidFill>
              </a:rPr>
              <a:t>Schematic</a:t>
            </a:r>
          </a:p>
          <a:p>
            <a:r>
              <a:rPr lang="en-US" dirty="0" smtClean="0">
                <a:solidFill>
                  <a:schemeClr val="tx1"/>
                </a:solidFill>
              </a:rPr>
              <a:t>Layout</a:t>
            </a:r>
          </a:p>
          <a:p>
            <a:r>
              <a:rPr lang="en-US" dirty="0" smtClean="0">
                <a:solidFill>
                  <a:schemeClr val="tx1"/>
                </a:solidFill>
              </a:rPr>
              <a:t>Firmware</a:t>
            </a:r>
          </a:p>
          <a:p>
            <a:r>
              <a:rPr lang="en-US" dirty="0" smtClean="0">
                <a:solidFill>
                  <a:schemeClr val="tx1"/>
                </a:solidFill>
              </a:rPr>
              <a:t>Testing Results</a:t>
            </a:r>
          </a:p>
          <a:p>
            <a:endParaRPr lang="en-US" dirty="0">
              <a:solidFill>
                <a:schemeClr val="tx1"/>
              </a:solidFill>
            </a:endParaRPr>
          </a:p>
        </p:txBody>
      </p:sp>
      <p:pic>
        <p:nvPicPr>
          <p:cNvPr id="7" name="Picture 6"/>
          <p:cNvPicPr>
            <a:picLocks noChangeAspect="1"/>
          </p:cNvPicPr>
          <p:nvPr/>
        </p:nvPicPr>
        <p:blipFill>
          <a:blip r:embed="rId2"/>
          <a:stretch>
            <a:fillRect/>
          </a:stretch>
        </p:blipFill>
        <p:spPr>
          <a:xfrm>
            <a:off x="3537827" y="1834700"/>
            <a:ext cx="4912841" cy="4757932"/>
          </a:xfrm>
          <a:prstGeom prst="rect">
            <a:avLst/>
          </a:prstGeom>
          <a:ln>
            <a:noFill/>
          </a:ln>
          <a:effectLst>
            <a:outerShdw blurRad="292100" dist="139700" dir="2700000" algn="tl" rotWithShape="0">
              <a:schemeClr val="bg1">
                <a:alpha val="65000"/>
              </a:schemeClr>
            </a:outerShdw>
          </a:effectLst>
        </p:spPr>
      </p:pic>
    </p:spTree>
    <p:extLst>
      <p:ext uri="{BB962C8B-B14F-4D97-AF65-F5344CB8AC3E}">
        <p14:creationId xmlns:p14="http://schemas.microsoft.com/office/powerpoint/2010/main" val="37219188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a:solidFill>
                  <a:schemeClr val="tx1"/>
                </a:solidFill>
              </a:rPr>
              <a:t>Definition (LGR)</a:t>
            </a:r>
          </a:p>
        </p:txBody>
      </p:sp>
      <p:sp>
        <p:nvSpPr>
          <p:cNvPr id="3" name="Content Placeholder 2"/>
          <p:cNvSpPr>
            <a:spLocks noGrp="1"/>
          </p:cNvSpPr>
          <p:nvPr>
            <p:ph idx="1"/>
          </p:nvPr>
        </p:nvSpPr>
        <p:spPr/>
        <p:txBody>
          <a:bodyPr/>
          <a:lstStyle/>
          <a:p>
            <a:r>
              <a:rPr lang="en-US" dirty="0">
                <a:solidFill>
                  <a:schemeClr val="tx1"/>
                </a:solidFill>
                <a:effectLst/>
              </a:rPr>
              <a:t>Low-gain </a:t>
            </a:r>
            <a:r>
              <a:rPr lang="en-US" dirty="0" smtClean="0">
                <a:solidFill>
                  <a:schemeClr val="tx1"/>
                </a:solidFill>
                <a:effectLst/>
              </a:rPr>
              <a:t>radios </a:t>
            </a:r>
            <a:r>
              <a:rPr lang="en-US" dirty="0">
                <a:solidFill>
                  <a:schemeClr val="tx1"/>
                </a:solidFill>
                <a:effectLst/>
              </a:rPr>
              <a:t>(</a:t>
            </a:r>
            <a:r>
              <a:rPr lang="en-US" dirty="0" smtClean="0">
                <a:solidFill>
                  <a:schemeClr val="tx1"/>
                </a:solidFill>
                <a:effectLst/>
              </a:rPr>
              <a:t>LGRs</a:t>
            </a:r>
            <a:r>
              <a:rPr lang="en-US" dirty="0">
                <a:solidFill>
                  <a:schemeClr val="tx1"/>
                </a:solidFill>
                <a:effectLst/>
              </a:rPr>
              <a:t>) provide wide-angle </a:t>
            </a:r>
            <a:r>
              <a:rPr lang="en-US" dirty="0" smtClean="0">
                <a:solidFill>
                  <a:schemeClr val="tx1"/>
                </a:solidFill>
                <a:effectLst/>
              </a:rPr>
              <a:t>coverage, but in turn have lower gain. LGRs </a:t>
            </a:r>
            <a:r>
              <a:rPr lang="en-US" dirty="0">
                <a:solidFill>
                  <a:schemeClr val="tx1"/>
                </a:solidFill>
                <a:effectLst/>
              </a:rPr>
              <a:t>are designed to be useable for relatively low data rates as long as the </a:t>
            </a:r>
            <a:r>
              <a:rPr lang="en-US" dirty="0" smtClean="0">
                <a:solidFill>
                  <a:schemeClr val="tx1"/>
                </a:solidFill>
                <a:effectLst/>
              </a:rPr>
              <a:t>satellite is within line of sight of the receiver. </a:t>
            </a:r>
          </a:p>
          <a:p>
            <a:r>
              <a:rPr lang="en-US" dirty="0">
                <a:solidFill>
                  <a:schemeClr val="tx1"/>
                </a:solidFill>
                <a:effectLst/>
              </a:rPr>
              <a:t>Low-gain so that we can control the </a:t>
            </a:r>
            <a:r>
              <a:rPr lang="en-US" dirty="0" err="1">
                <a:solidFill>
                  <a:schemeClr val="tx1"/>
                </a:solidFill>
                <a:effectLst/>
              </a:rPr>
              <a:t>CubeSat</a:t>
            </a:r>
            <a:r>
              <a:rPr lang="en-US" dirty="0">
                <a:solidFill>
                  <a:schemeClr val="tx1"/>
                </a:solidFill>
                <a:effectLst/>
              </a:rPr>
              <a:t> no matter what the </a:t>
            </a:r>
            <a:r>
              <a:rPr lang="en-US" dirty="0" smtClean="0">
                <a:solidFill>
                  <a:schemeClr val="tx1"/>
                </a:solidFill>
                <a:effectLst/>
              </a:rPr>
              <a:t>orientation</a:t>
            </a:r>
          </a:p>
          <a:p>
            <a:r>
              <a:rPr lang="en-US" dirty="0">
                <a:solidFill>
                  <a:schemeClr val="tx1"/>
                </a:solidFill>
              </a:rPr>
              <a:t>Main communication pipeline for the satellite</a:t>
            </a:r>
            <a:endParaRPr lang="en-US" dirty="0">
              <a:solidFill>
                <a:schemeClr val="tx1"/>
              </a:solidFill>
              <a:effectLst/>
            </a:endParaRPr>
          </a:p>
          <a:p>
            <a:endParaRPr lang="en-US" dirty="0" smtClean="0">
              <a:solidFill>
                <a:schemeClr val="tx1"/>
              </a:solidFill>
              <a:effectLst/>
            </a:endParaRPr>
          </a:p>
          <a:p>
            <a:endParaRPr lang="en-US" dirty="0">
              <a:solidFill>
                <a:schemeClr val="tx1"/>
              </a:solidFill>
            </a:endParaRPr>
          </a:p>
        </p:txBody>
      </p:sp>
    </p:spTree>
    <p:extLst>
      <p:ext uri="{BB962C8B-B14F-4D97-AF65-F5344CB8AC3E}">
        <p14:creationId xmlns:p14="http://schemas.microsoft.com/office/powerpoint/2010/main" val="16319735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a:bodyPr>
          <a:lstStyle/>
          <a:p>
            <a:r>
              <a:rPr lang="en-US" dirty="0" smtClean="0">
                <a:solidFill>
                  <a:schemeClr val="tx1"/>
                </a:solidFill>
              </a:rPr>
              <a:t>Requirements </a:t>
            </a:r>
            <a:r>
              <a:rPr lang="en-US" dirty="0">
                <a:solidFill>
                  <a:schemeClr val="tx1"/>
                </a:solidFill>
              </a:rPr>
              <a:t>(LGR)</a:t>
            </a:r>
          </a:p>
        </p:txBody>
      </p:sp>
      <p:sp>
        <p:nvSpPr>
          <p:cNvPr id="3" name="Content Placeholder 2"/>
          <p:cNvSpPr>
            <a:spLocks noGrp="1"/>
          </p:cNvSpPr>
          <p:nvPr>
            <p:ph idx="1"/>
          </p:nvPr>
        </p:nvSpPr>
        <p:spPr/>
        <p:txBody>
          <a:bodyPr>
            <a:normAutofit lnSpcReduction="10000"/>
          </a:bodyPr>
          <a:lstStyle/>
          <a:p>
            <a:r>
              <a:rPr lang="en-US" dirty="0" smtClean="0">
                <a:solidFill>
                  <a:schemeClr val="tx1"/>
                </a:solidFill>
              </a:rPr>
              <a:t>Operate in the 70 cm ISM band</a:t>
            </a:r>
          </a:p>
          <a:p>
            <a:pPr lvl="1"/>
            <a:r>
              <a:rPr lang="en-US" dirty="0" smtClean="0">
                <a:solidFill>
                  <a:schemeClr val="tx1"/>
                </a:solidFill>
              </a:rPr>
              <a:t>436.5 MHz</a:t>
            </a:r>
          </a:p>
          <a:p>
            <a:r>
              <a:rPr lang="en-US" dirty="0" smtClean="0">
                <a:solidFill>
                  <a:schemeClr val="tx1"/>
                </a:solidFill>
              </a:rPr>
              <a:t>Meet 400 km link budget</a:t>
            </a:r>
          </a:p>
          <a:p>
            <a:pPr lvl="1"/>
            <a:r>
              <a:rPr lang="en-US" dirty="0" smtClean="0">
                <a:solidFill>
                  <a:schemeClr val="tx1"/>
                </a:solidFill>
              </a:rPr>
              <a:t>Need output power of up to 1 Watt</a:t>
            </a:r>
          </a:p>
          <a:p>
            <a:r>
              <a:rPr lang="en-US" dirty="0" smtClean="0">
                <a:solidFill>
                  <a:schemeClr val="tx1"/>
                </a:solidFill>
              </a:rPr>
              <a:t>Adhere to FCC Amateur Radio Licensing requirements (Title 47 CFR part 97)</a:t>
            </a:r>
          </a:p>
          <a:p>
            <a:pPr lvl="1"/>
            <a:r>
              <a:rPr lang="en-US" dirty="0" smtClean="0">
                <a:solidFill>
                  <a:schemeClr val="tx1"/>
                </a:solidFill>
              </a:rPr>
              <a:t>2</a:t>
            </a:r>
            <a:r>
              <a:rPr lang="en-US" baseline="30000" dirty="0" smtClean="0">
                <a:solidFill>
                  <a:schemeClr val="tx1"/>
                </a:solidFill>
              </a:rPr>
              <a:t>nd</a:t>
            </a:r>
            <a:r>
              <a:rPr lang="en-US" dirty="0" smtClean="0">
                <a:solidFill>
                  <a:schemeClr val="tx1"/>
                </a:solidFill>
              </a:rPr>
              <a:t> Harmonic is less than 40dB of desired signal strength</a:t>
            </a:r>
          </a:p>
          <a:p>
            <a:r>
              <a:rPr lang="en-US" dirty="0" smtClean="0">
                <a:solidFill>
                  <a:schemeClr val="tx1"/>
                </a:solidFill>
              </a:rPr>
              <a:t>Have bidirectional communication interface to system controller via UART</a:t>
            </a:r>
          </a:p>
          <a:p>
            <a:r>
              <a:rPr lang="en-US" dirty="0" smtClean="0">
                <a:solidFill>
                  <a:schemeClr val="tx1"/>
                </a:solidFill>
              </a:rPr>
              <a:t>Local storage for communication in/out queues</a:t>
            </a:r>
          </a:p>
          <a:p>
            <a:pPr lvl="1"/>
            <a:endParaRPr lang="en-US" dirty="0" smtClean="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9225160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205852"/>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685346" y="225143"/>
            <a:ext cx="7765322" cy="970450"/>
          </a:xfrm>
        </p:spPr>
        <p:txBody>
          <a:bodyPr/>
          <a:lstStyle/>
          <a:p>
            <a:r>
              <a:rPr lang="en-US" dirty="0" smtClean="0">
                <a:solidFill>
                  <a:schemeClr val="tx1"/>
                </a:solidFill>
              </a:rPr>
              <a:t>Block </a:t>
            </a:r>
            <a:r>
              <a:rPr lang="en-US" dirty="0">
                <a:solidFill>
                  <a:schemeClr val="tx1"/>
                </a:solidFill>
              </a:rPr>
              <a:t>Diagram (LGR)</a:t>
            </a:r>
          </a:p>
        </p:txBody>
      </p:sp>
      <p:pic>
        <p:nvPicPr>
          <p:cNvPr id="4" name="Content Placeholder 3"/>
          <p:cNvPicPr>
            <a:picLocks noGrp="1" noChangeAspect="1"/>
          </p:cNvPicPr>
          <p:nvPr>
            <p:ph idx="1"/>
          </p:nvPr>
        </p:nvPicPr>
        <p:blipFill>
          <a:blip r:embed="rId2"/>
          <a:stretch>
            <a:fillRect/>
          </a:stretch>
        </p:blipFill>
        <p:spPr>
          <a:xfrm>
            <a:off x="1948656" y="1899444"/>
            <a:ext cx="5238750" cy="3724275"/>
          </a:xfrm>
          <a:prstGeom prst="rect">
            <a:avLst/>
          </a:prstGeom>
        </p:spPr>
      </p:pic>
    </p:spTree>
    <p:extLst>
      <p:ext uri="{BB962C8B-B14F-4D97-AF65-F5344CB8AC3E}">
        <p14:creationId xmlns:p14="http://schemas.microsoft.com/office/powerpoint/2010/main" val="8565342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205852"/>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685346" y="215497"/>
            <a:ext cx="7765322" cy="970450"/>
          </a:xfrm>
        </p:spPr>
        <p:txBody>
          <a:bodyPr>
            <a:normAutofit/>
          </a:bodyPr>
          <a:lstStyle/>
          <a:p>
            <a:pPr>
              <a:lnSpc>
                <a:spcPct val="100000"/>
              </a:lnSpc>
            </a:pPr>
            <a:r>
              <a:rPr lang="en-US" dirty="0" smtClean="0">
                <a:solidFill>
                  <a:schemeClr val="tx1"/>
                </a:solidFill>
              </a:rPr>
              <a:t>Schematic </a:t>
            </a:r>
            <a:r>
              <a:rPr lang="en-US" dirty="0">
                <a:solidFill>
                  <a:schemeClr val="tx1"/>
                </a:solidFill>
              </a:rPr>
              <a:t>(LGR)</a:t>
            </a:r>
          </a:p>
        </p:txBody>
      </p:sp>
      <p:pic>
        <p:nvPicPr>
          <p:cNvPr id="10" name="Content Placeholder 9"/>
          <p:cNvPicPr>
            <a:picLocks noGrp="1" noChangeAspect="1"/>
          </p:cNvPicPr>
          <p:nvPr>
            <p:ph idx="1"/>
          </p:nvPr>
        </p:nvPicPr>
        <p:blipFill>
          <a:blip r:embed="rId3"/>
          <a:stretch>
            <a:fillRect/>
          </a:stretch>
        </p:blipFill>
        <p:spPr>
          <a:xfrm>
            <a:off x="892403" y="1280160"/>
            <a:ext cx="7214050" cy="557784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Filter Schematic </a:t>
            </a:r>
            <a:r>
              <a:rPr lang="en-US" dirty="0">
                <a:solidFill>
                  <a:schemeClr val="tx1"/>
                </a:solidFill>
              </a:rPr>
              <a:t>(LGR)</a:t>
            </a:r>
          </a:p>
        </p:txBody>
      </p:sp>
      <p:pic>
        <p:nvPicPr>
          <p:cNvPr id="4" name="Content Placeholder 3"/>
          <p:cNvPicPr>
            <a:picLocks noGrp="1" noChangeAspect="1"/>
          </p:cNvPicPr>
          <p:nvPr>
            <p:ph idx="1"/>
          </p:nvPr>
        </p:nvPicPr>
        <p:blipFill>
          <a:blip r:embed="rId2"/>
          <a:stretch>
            <a:fillRect/>
          </a:stretch>
        </p:blipFill>
        <p:spPr>
          <a:xfrm>
            <a:off x="1342945" y="1731963"/>
            <a:ext cx="6450172" cy="4059237"/>
          </a:xfrm>
          <a:prstGeom prst="rect">
            <a:avLst/>
          </a:prstGeom>
        </p:spPr>
      </p:pic>
    </p:spTree>
    <p:extLst>
      <p:ext uri="{BB962C8B-B14F-4D97-AF65-F5344CB8AC3E}">
        <p14:creationId xmlns:p14="http://schemas.microsoft.com/office/powerpoint/2010/main" val="29631899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PA </a:t>
            </a:r>
            <a:r>
              <a:rPr lang="en-US" dirty="0">
                <a:solidFill>
                  <a:schemeClr val="tx1"/>
                </a:solidFill>
              </a:rPr>
              <a:t>Schematic (LGR)</a:t>
            </a:r>
          </a:p>
        </p:txBody>
      </p:sp>
      <p:pic>
        <p:nvPicPr>
          <p:cNvPr id="4" name="Content Placeholder 3"/>
          <p:cNvPicPr>
            <a:picLocks noGrp="1" noChangeAspect="1"/>
          </p:cNvPicPr>
          <p:nvPr>
            <p:ph idx="1"/>
          </p:nvPr>
        </p:nvPicPr>
        <p:blipFill>
          <a:blip r:embed="rId2"/>
          <a:stretch>
            <a:fillRect/>
          </a:stretch>
        </p:blipFill>
        <p:spPr>
          <a:xfrm>
            <a:off x="1681119" y="1731963"/>
            <a:ext cx="5773825" cy="4059237"/>
          </a:xfrm>
          <a:prstGeom prst="rect">
            <a:avLst/>
          </a:prstGeom>
        </p:spPr>
      </p:pic>
    </p:spTree>
    <p:extLst>
      <p:ext uri="{BB962C8B-B14F-4D97-AF65-F5344CB8AC3E}">
        <p14:creationId xmlns:p14="http://schemas.microsoft.com/office/powerpoint/2010/main" val="19246080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LNA </a:t>
            </a:r>
            <a:r>
              <a:rPr lang="en-US" dirty="0">
                <a:solidFill>
                  <a:schemeClr val="tx1"/>
                </a:solidFill>
              </a:rPr>
              <a:t>Schematic (LGR)</a:t>
            </a:r>
          </a:p>
        </p:txBody>
      </p:sp>
      <p:pic>
        <p:nvPicPr>
          <p:cNvPr id="4" name="Picture 3"/>
          <p:cNvPicPr>
            <a:picLocks noChangeAspect="1"/>
          </p:cNvPicPr>
          <p:nvPr/>
        </p:nvPicPr>
        <p:blipFill>
          <a:blip r:embed="rId2"/>
          <a:stretch>
            <a:fillRect/>
          </a:stretch>
        </p:blipFill>
        <p:spPr>
          <a:xfrm>
            <a:off x="947310" y="1753670"/>
            <a:ext cx="7241394" cy="4940020"/>
          </a:xfrm>
          <a:prstGeom prst="rect">
            <a:avLst/>
          </a:prstGeom>
        </p:spPr>
      </p:pic>
    </p:spTree>
    <p:extLst>
      <p:ext uri="{BB962C8B-B14F-4D97-AF65-F5344CB8AC3E}">
        <p14:creationId xmlns:p14="http://schemas.microsoft.com/office/powerpoint/2010/main" val="12098582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ounded Rectangle 6"/>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Shape 1"/>
          <p:cNvSpPr txBox="1"/>
          <p:nvPr/>
        </p:nvSpPr>
        <p:spPr>
          <a:xfrm>
            <a:off x="0" y="14760"/>
            <a:ext cx="9136440" cy="1236600"/>
          </a:xfrm>
          <a:prstGeom prst="rect">
            <a:avLst/>
          </a:prstGeom>
        </p:spPr>
        <p:txBody>
          <a:bodyPr anchor="ctr"/>
          <a:lstStyle/>
          <a:p>
            <a:pPr>
              <a:lnSpc>
                <a:spcPct val="90000"/>
              </a:lnSpc>
            </a:pPr>
            <a:endParaRPr dirty="0"/>
          </a:p>
        </p:txBody>
      </p:sp>
      <p:sp>
        <p:nvSpPr>
          <p:cNvPr id="86" name="TextShape 2"/>
          <p:cNvSpPr txBox="1"/>
          <p:nvPr/>
        </p:nvSpPr>
        <p:spPr>
          <a:xfrm>
            <a:off x="926592" y="1251360"/>
            <a:ext cx="4767072" cy="4934160"/>
          </a:xfrm>
          <a:prstGeom prst="rect">
            <a:avLst/>
          </a:prstGeom>
        </p:spPr>
        <p:txBody>
          <a:bodyPr/>
          <a:lstStyle/>
          <a:p>
            <a:pPr>
              <a:lnSpc>
                <a:spcPct val="100000"/>
              </a:lnSpc>
            </a:pPr>
            <a:endParaRPr dirty="0"/>
          </a:p>
        </p:txBody>
      </p:sp>
      <p:sp>
        <p:nvSpPr>
          <p:cNvPr id="2" name="Title 1"/>
          <p:cNvSpPr>
            <a:spLocks noGrp="1"/>
          </p:cNvSpPr>
          <p:nvPr>
            <p:ph type="title"/>
          </p:nvPr>
        </p:nvSpPr>
        <p:spPr/>
        <p:txBody>
          <a:bodyPr>
            <a:normAutofit/>
          </a:bodyPr>
          <a:lstStyle/>
          <a:p>
            <a:r>
              <a:rPr lang="en-US" dirty="0" smtClean="0">
                <a:solidFill>
                  <a:schemeClr val="tx1"/>
                </a:solidFill>
              </a:rPr>
              <a:t>Introduction</a:t>
            </a:r>
            <a:endParaRPr lang="en-US" dirty="0">
              <a:solidFill>
                <a:schemeClr val="tx1"/>
              </a:solidFill>
            </a:endParaRPr>
          </a:p>
        </p:txBody>
      </p:sp>
      <p:sp>
        <p:nvSpPr>
          <p:cNvPr id="4" name="Content Placeholder 3"/>
          <p:cNvSpPr>
            <a:spLocks noGrp="1"/>
          </p:cNvSpPr>
          <p:nvPr>
            <p:ph sz="half" idx="2"/>
          </p:nvPr>
        </p:nvSpPr>
        <p:spPr>
          <a:xfrm>
            <a:off x="754404" y="1846200"/>
            <a:ext cx="3657258" cy="3945001"/>
          </a:xfrm>
        </p:spPr>
        <p:txBody>
          <a:bodyPr>
            <a:normAutofit/>
          </a:bodyPr>
          <a:lstStyle/>
          <a:p>
            <a:r>
              <a:rPr lang="en-US" dirty="0">
                <a:solidFill>
                  <a:schemeClr val="tx1"/>
                </a:solidFill>
              </a:rPr>
              <a:t>One of PSAS’s missions is to get a CubeSat into Lower Earth Orbit (LEO)</a:t>
            </a:r>
          </a:p>
          <a:p>
            <a:r>
              <a:rPr lang="en-US" dirty="0">
                <a:solidFill>
                  <a:schemeClr val="tx1"/>
                </a:solidFill>
              </a:rPr>
              <a:t>Need a module for command, control and communication (C3) between the </a:t>
            </a:r>
            <a:r>
              <a:rPr lang="en-US" dirty="0" err="1">
                <a:solidFill>
                  <a:schemeClr val="tx1"/>
                </a:solidFill>
              </a:rPr>
              <a:t>CubeSat</a:t>
            </a:r>
            <a:r>
              <a:rPr lang="en-US" dirty="0">
                <a:solidFill>
                  <a:schemeClr val="tx1"/>
                </a:solidFill>
              </a:rPr>
              <a:t> and the ground station</a:t>
            </a:r>
          </a:p>
          <a:p>
            <a:r>
              <a:rPr lang="en-US" dirty="0">
                <a:solidFill>
                  <a:schemeClr val="tx1"/>
                </a:solidFill>
                <a:effectLst/>
              </a:rPr>
              <a:t>The code name for the module is </a:t>
            </a:r>
            <a:r>
              <a:rPr lang="en-US" b="1" dirty="0">
                <a:solidFill>
                  <a:schemeClr val="tx1"/>
                </a:solidFill>
                <a:effectLst/>
              </a:rPr>
              <a:t>Sputnik</a:t>
            </a:r>
            <a:r>
              <a:rPr lang="en-US" dirty="0">
                <a:solidFill>
                  <a:schemeClr val="tx1"/>
                </a:solidFill>
                <a:effectLst/>
              </a:rPr>
              <a:t> because of it's requirements to be a simple, reliable space system.</a:t>
            </a:r>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10" name="Picture 3"/>
          <p:cNvPicPr>
            <a:picLocks noGrp="1"/>
          </p:cNvPicPr>
          <p:nvPr>
            <p:ph sz="quarter" idx="4"/>
          </p:nvPr>
        </p:nvPicPr>
        <p:blipFill>
          <a:blip r:embed="rId3">
            <a:extLst>
              <a:ext uri="{28A0092B-C50C-407E-A947-70E740481C1C}">
                <a14:useLocalDpi xmlns:a14="http://schemas.microsoft.com/office/drawing/2010/main" val="0"/>
              </a:ext>
            </a:extLst>
          </a:blip>
          <a:stretch>
            <a:fillRect/>
          </a:stretch>
        </p:blipFill>
        <p:spPr>
          <a:xfrm>
            <a:off x="4669574" y="1769399"/>
            <a:ext cx="3764428" cy="4133690"/>
          </a:xfrm>
          <a:prstGeom prst="rect">
            <a:avLst/>
          </a:prstGeom>
          <a:ln>
            <a:noFill/>
          </a:ln>
          <a:effectLst>
            <a:outerShdw blurRad="292100" dist="139700" dir="2700000" algn="tl" rotWithShape="0">
              <a:schemeClr val="bg1">
                <a:alpha val="65000"/>
              </a:schemeClr>
            </a:outerShdw>
          </a:effectLst>
        </p:spPr>
      </p:pic>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a:bodyPr>
          <a:lstStyle/>
          <a:p>
            <a:r>
              <a:rPr lang="en-US" dirty="0" smtClean="0">
                <a:solidFill>
                  <a:schemeClr val="tx1"/>
                </a:solidFill>
              </a:rPr>
              <a:t>RX/TX </a:t>
            </a:r>
            <a:r>
              <a:rPr lang="en-US" dirty="0">
                <a:solidFill>
                  <a:schemeClr val="tx1"/>
                </a:solidFill>
              </a:rPr>
              <a:t>Switch </a:t>
            </a:r>
            <a:r>
              <a:rPr lang="en-US" dirty="0" smtClean="0">
                <a:solidFill>
                  <a:schemeClr val="tx1"/>
                </a:solidFill>
              </a:rPr>
              <a:t>Schematic </a:t>
            </a:r>
            <a:r>
              <a:rPr lang="en-US" dirty="0">
                <a:solidFill>
                  <a:schemeClr val="tx1"/>
                </a:solidFill>
              </a:rPr>
              <a:t>(LGR)</a:t>
            </a:r>
          </a:p>
        </p:txBody>
      </p:sp>
      <p:pic>
        <p:nvPicPr>
          <p:cNvPr id="4" name="Content Placeholder 3"/>
          <p:cNvPicPr>
            <a:picLocks noGrp="1" noChangeAspect="1"/>
          </p:cNvPicPr>
          <p:nvPr>
            <p:ph idx="1"/>
          </p:nvPr>
        </p:nvPicPr>
        <p:blipFill>
          <a:blip r:embed="rId2"/>
          <a:stretch>
            <a:fillRect/>
          </a:stretch>
        </p:blipFill>
        <p:spPr>
          <a:xfrm>
            <a:off x="4177787" y="1826092"/>
            <a:ext cx="4272881" cy="4059237"/>
          </a:xfrm>
          <a:prstGeom prst="rect">
            <a:avLst/>
          </a:prstGeom>
        </p:spPr>
      </p:pic>
      <p:pic>
        <p:nvPicPr>
          <p:cNvPr id="5" name="Picture 4"/>
          <p:cNvPicPr>
            <a:picLocks noChangeAspect="1"/>
          </p:cNvPicPr>
          <p:nvPr/>
        </p:nvPicPr>
        <p:blipFill>
          <a:blip r:embed="rId3"/>
          <a:stretch>
            <a:fillRect/>
          </a:stretch>
        </p:blipFill>
        <p:spPr>
          <a:xfrm>
            <a:off x="378711" y="2538700"/>
            <a:ext cx="3643392" cy="2720668"/>
          </a:xfrm>
          <a:prstGeom prst="rect">
            <a:avLst/>
          </a:prstGeom>
        </p:spPr>
      </p:pic>
    </p:spTree>
    <p:extLst>
      <p:ext uri="{BB962C8B-B14F-4D97-AF65-F5344CB8AC3E}">
        <p14:creationId xmlns:p14="http://schemas.microsoft.com/office/powerpoint/2010/main" val="18045252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MCU Schematic (</a:t>
            </a:r>
            <a:r>
              <a:rPr lang="en-US" dirty="0">
                <a:solidFill>
                  <a:schemeClr val="tx1"/>
                </a:solidFill>
              </a:rPr>
              <a:t>LGR)</a:t>
            </a:r>
          </a:p>
        </p:txBody>
      </p:sp>
      <p:pic>
        <p:nvPicPr>
          <p:cNvPr id="4" name="Content Placeholder 3"/>
          <p:cNvPicPr>
            <a:picLocks noGrp="1" noChangeAspect="1"/>
          </p:cNvPicPr>
          <p:nvPr>
            <p:ph idx="1"/>
          </p:nvPr>
        </p:nvPicPr>
        <p:blipFill>
          <a:blip r:embed="rId2"/>
          <a:stretch>
            <a:fillRect/>
          </a:stretch>
        </p:blipFill>
        <p:spPr>
          <a:xfrm>
            <a:off x="2294859" y="1731963"/>
            <a:ext cx="4546345" cy="4059237"/>
          </a:xfrm>
          <a:prstGeom prst="rect">
            <a:avLst/>
          </a:prstGeom>
        </p:spPr>
      </p:pic>
    </p:spTree>
    <p:extLst>
      <p:ext uri="{BB962C8B-B14F-4D97-AF65-F5344CB8AC3E}">
        <p14:creationId xmlns:p14="http://schemas.microsoft.com/office/powerpoint/2010/main" val="28598731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smtClean="0">
                <a:solidFill>
                  <a:schemeClr val="tx1"/>
                </a:solidFill>
              </a:rPr>
              <a:t>SPI Cache/LDO(MCU) Schematic </a:t>
            </a:r>
            <a:r>
              <a:rPr lang="en-US" dirty="0">
                <a:solidFill>
                  <a:schemeClr val="tx1"/>
                </a:solidFill>
              </a:rPr>
              <a:t>(LGR)</a:t>
            </a:r>
          </a:p>
        </p:txBody>
      </p:sp>
      <p:pic>
        <p:nvPicPr>
          <p:cNvPr id="4" name="Content Placeholder 3"/>
          <p:cNvPicPr>
            <a:picLocks noGrp="1" noChangeAspect="1"/>
          </p:cNvPicPr>
          <p:nvPr>
            <p:ph idx="1"/>
          </p:nvPr>
        </p:nvPicPr>
        <p:blipFill>
          <a:blip r:embed="rId2"/>
          <a:stretch>
            <a:fillRect/>
          </a:stretch>
        </p:blipFill>
        <p:spPr>
          <a:xfrm>
            <a:off x="1926051" y="1731963"/>
            <a:ext cx="5283960" cy="4059237"/>
          </a:xfrm>
          <a:prstGeom prst="rect">
            <a:avLst/>
          </a:prstGeom>
        </p:spPr>
      </p:pic>
    </p:spTree>
    <p:extLst>
      <p:ext uri="{BB962C8B-B14F-4D97-AF65-F5344CB8AC3E}">
        <p14:creationId xmlns:p14="http://schemas.microsoft.com/office/powerpoint/2010/main" val="34143242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a:bodyPr>
          <a:lstStyle/>
          <a:p>
            <a:r>
              <a:rPr lang="en-US" dirty="0" smtClean="0">
                <a:solidFill>
                  <a:schemeClr val="tx1"/>
                </a:solidFill>
              </a:rPr>
              <a:t>Debug </a:t>
            </a:r>
            <a:r>
              <a:rPr lang="en-US" dirty="0">
                <a:solidFill>
                  <a:schemeClr val="tx1"/>
                </a:solidFill>
              </a:rPr>
              <a:t>Pins </a:t>
            </a:r>
            <a:r>
              <a:rPr lang="en-US" dirty="0" smtClean="0">
                <a:solidFill>
                  <a:schemeClr val="tx1"/>
                </a:solidFill>
              </a:rPr>
              <a:t>Schematic </a:t>
            </a:r>
            <a:r>
              <a:rPr lang="en-US" dirty="0">
                <a:solidFill>
                  <a:schemeClr val="tx1"/>
                </a:solidFill>
              </a:rPr>
              <a:t>(LGR)</a:t>
            </a:r>
          </a:p>
        </p:txBody>
      </p:sp>
      <p:pic>
        <p:nvPicPr>
          <p:cNvPr id="4" name="Content Placeholder 3"/>
          <p:cNvPicPr>
            <a:picLocks noGrp="1" noChangeAspect="1"/>
          </p:cNvPicPr>
          <p:nvPr>
            <p:ph idx="1"/>
          </p:nvPr>
        </p:nvPicPr>
        <p:blipFill>
          <a:blip r:embed="rId2"/>
          <a:stretch>
            <a:fillRect/>
          </a:stretch>
        </p:blipFill>
        <p:spPr>
          <a:xfrm>
            <a:off x="1128104" y="1731963"/>
            <a:ext cx="6879854" cy="4059237"/>
          </a:xfrm>
          <a:prstGeom prst="rect">
            <a:avLst/>
          </a:prstGeom>
        </p:spPr>
      </p:pic>
    </p:spTree>
    <p:extLst>
      <p:ext uri="{BB962C8B-B14F-4D97-AF65-F5344CB8AC3E}">
        <p14:creationId xmlns:p14="http://schemas.microsoft.com/office/powerpoint/2010/main" val="5400776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26161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a:xfrm>
            <a:off x="685346" y="116114"/>
            <a:ext cx="7765322" cy="970450"/>
          </a:xfrm>
        </p:spPr>
        <p:txBody>
          <a:bodyPr>
            <a:normAutofit/>
          </a:bodyPr>
          <a:lstStyle/>
          <a:p>
            <a:pPr>
              <a:lnSpc>
                <a:spcPct val="100000"/>
              </a:lnSpc>
            </a:pPr>
            <a:r>
              <a:rPr lang="en-US" dirty="0" smtClean="0">
                <a:solidFill>
                  <a:schemeClr val="tx1"/>
                </a:solidFill>
              </a:rPr>
              <a:t>Board Layout (LGR)</a:t>
            </a:r>
            <a:endParaRPr lang="en-US" dirty="0">
              <a:solidFill>
                <a:schemeClr val="tx1"/>
              </a:solidFill>
            </a:endParaRPr>
          </a:p>
        </p:txBody>
      </p:sp>
      <p:pic>
        <p:nvPicPr>
          <p:cNvPr id="3" name="Picture 2"/>
          <p:cNvPicPr>
            <a:picLocks noChangeAspect="1"/>
          </p:cNvPicPr>
          <p:nvPr/>
        </p:nvPicPr>
        <p:blipFill>
          <a:blip r:embed="rId3"/>
          <a:stretch>
            <a:fillRect/>
          </a:stretch>
        </p:blipFill>
        <p:spPr>
          <a:xfrm>
            <a:off x="1854374" y="1373379"/>
            <a:ext cx="5437677" cy="5484621"/>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MCU/SPI </a:t>
            </a:r>
            <a:r>
              <a:rPr lang="en-US" dirty="0">
                <a:solidFill>
                  <a:schemeClr val="tx1"/>
                </a:solidFill>
              </a:rPr>
              <a:t>Cache Layout </a:t>
            </a:r>
            <a:r>
              <a:rPr lang="en-US" dirty="0" smtClean="0">
                <a:solidFill>
                  <a:schemeClr val="tx1"/>
                </a:solidFill>
              </a:rPr>
              <a:t>(LGR</a:t>
            </a:r>
            <a:r>
              <a:rPr lang="en-US" dirty="0">
                <a:solidFill>
                  <a:schemeClr val="tx1"/>
                </a:solidFill>
              </a:rPr>
              <a:t>)</a:t>
            </a:r>
          </a:p>
        </p:txBody>
      </p:sp>
      <p:pic>
        <p:nvPicPr>
          <p:cNvPr id="4" name="Content Placeholder 3"/>
          <p:cNvPicPr>
            <a:picLocks noGrp="1" noChangeAspect="1"/>
          </p:cNvPicPr>
          <p:nvPr>
            <p:ph idx="1"/>
          </p:nvPr>
        </p:nvPicPr>
        <p:blipFill>
          <a:blip r:embed="rId2"/>
          <a:stretch>
            <a:fillRect/>
          </a:stretch>
        </p:blipFill>
        <p:spPr>
          <a:xfrm>
            <a:off x="685800" y="1827035"/>
            <a:ext cx="7764463" cy="3869093"/>
          </a:xfrm>
          <a:prstGeom prst="rect">
            <a:avLst/>
          </a:prstGeom>
        </p:spPr>
      </p:pic>
    </p:spTree>
    <p:extLst>
      <p:ext uri="{BB962C8B-B14F-4D97-AF65-F5344CB8AC3E}">
        <p14:creationId xmlns:p14="http://schemas.microsoft.com/office/powerpoint/2010/main" val="34988354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RF Layout (LGR)</a:t>
            </a:r>
            <a:endParaRPr lang="en-US" dirty="0">
              <a:solidFill>
                <a:schemeClr val="tx1"/>
              </a:solidFill>
            </a:endParaRPr>
          </a:p>
        </p:txBody>
      </p:sp>
      <p:pic>
        <p:nvPicPr>
          <p:cNvPr id="4" name="Content Placeholder 3"/>
          <p:cNvPicPr>
            <a:picLocks noGrp="1" noChangeAspect="1"/>
          </p:cNvPicPr>
          <p:nvPr>
            <p:ph idx="1"/>
          </p:nvPr>
        </p:nvPicPr>
        <p:blipFill>
          <a:blip r:embed="rId2"/>
          <a:stretch>
            <a:fillRect/>
          </a:stretch>
        </p:blipFill>
        <p:spPr>
          <a:xfrm>
            <a:off x="1917652" y="1731963"/>
            <a:ext cx="5300758" cy="4059237"/>
          </a:xfrm>
          <a:prstGeom prst="rect">
            <a:avLst/>
          </a:prstGeom>
        </p:spPr>
      </p:pic>
    </p:spTree>
    <p:extLst>
      <p:ext uri="{BB962C8B-B14F-4D97-AF65-F5344CB8AC3E}">
        <p14:creationId xmlns:p14="http://schemas.microsoft.com/office/powerpoint/2010/main" val="38859235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Firmware (LGR)</a:t>
            </a:r>
            <a:endParaRPr lang="en-US" dirty="0">
              <a:solidFill>
                <a:schemeClr val="tx1"/>
              </a:solidFill>
            </a:endParaRPr>
          </a:p>
        </p:txBody>
      </p:sp>
      <p:sp>
        <p:nvSpPr>
          <p:cNvPr id="3" name="Content Placeholder 2"/>
          <p:cNvSpPr>
            <a:spLocks noGrp="1"/>
          </p:cNvSpPr>
          <p:nvPr>
            <p:ph idx="1"/>
          </p:nvPr>
        </p:nvSpPr>
        <p:spPr/>
        <p:txBody>
          <a:bodyPr>
            <a:normAutofit fontScale="92500" lnSpcReduction="10000"/>
          </a:bodyPr>
          <a:lstStyle/>
          <a:p>
            <a:r>
              <a:rPr lang="en-US" dirty="0" smtClean="0">
                <a:solidFill>
                  <a:schemeClr val="tx1"/>
                </a:solidFill>
              </a:rPr>
              <a:t>Drivers</a:t>
            </a:r>
          </a:p>
          <a:p>
            <a:pPr lvl="1"/>
            <a:r>
              <a:rPr lang="en-US" dirty="0" smtClean="0">
                <a:solidFill>
                  <a:schemeClr val="tx1"/>
                </a:solidFill>
              </a:rPr>
              <a:t>Clock</a:t>
            </a:r>
          </a:p>
          <a:p>
            <a:pPr lvl="1"/>
            <a:r>
              <a:rPr lang="en-US" dirty="0" smtClean="0">
                <a:solidFill>
                  <a:schemeClr val="tx1"/>
                </a:solidFill>
              </a:rPr>
              <a:t>GPIO</a:t>
            </a:r>
          </a:p>
          <a:p>
            <a:pPr lvl="1"/>
            <a:r>
              <a:rPr lang="en-US" dirty="0" smtClean="0">
                <a:solidFill>
                  <a:schemeClr val="tx1"/>
                </a:solidFill>
              </a:rPr>
              <a:t>SPI</a:t>
            </a:r>
          </a:p>
          <a:p>
            <a:pPr lvl="1"/>
            <a:r>
              <a:rPr lang="en-US" dirty="0" smtClean="0">
                <a:solidFill>
                  <a:schemeClr val="tx1"/>
                </a:solidFill>
              </a:rPr>
              <a:t>UART</a:t>
            </a:r>
          </a:p>
          <a:p>
            <a:pPr lvl="1"/>
            <a:r>
              <a:rPr lang="en-US" dirty="0" smtClean="0">
                <a:solidFill>
                  <a:schemeClr val="tx1"/>
                </a:solidFill>
              </a:rPr>
              <a:t>Transceiver</a:t>
            </a:r>
          </a:p>
          <a:p>
            <a:r>
              <a:rPr lang="en-US" dirty="0" smtClean="0">
                <a:solidFill>
                  <a:schemeClr val="tx1"/>
                </a:solidFill>
              </a:rPr>
              <a:t>Main loop</a:t>
            </a:r>
          </a:p>
          <a:p>
            <a:pPr lvl="1"/>
            <a:r>
              <a:rPr lang="en-US" dirty="0" smtClean="0">
                <a:solidFill>
                  <a:schemeClr val="tx1"/>
                </a:solidFill>
              </a:rPr>
              <a:t>RX/TX</a:t>
            </a:r>
          </a:p>
          <a:p>
            <a:pPr lvl="2"/>
            <a:r>
              <a:rPr lang="en-US" dirty="0" smtClean="0">
                <a:solidFill>
                  <a:schemeClr val="tx1"/>
                </a:solidFill>
              </a:rPr>
              <a:t>Uses SPI</a:t>
            </a:r>
          </a:p>
          <a:p>
            <a:pPr lvl="1"/>
            <a:r>
              <a:rPr lang="en-US" dirty="0" smtClean="0">
                <a:solidFill>
                  <a:schemeClr val="tx1"/>
                </a:solidFill>
              </a:rPr>
              <a:t>Print to UART</a:t>
            </a:r>
          </a:p>
          <a:p>
            <a:pPr lvl="1"/>
            <a:r>
              <a:rPr lang="en-US" dirty="0" smtClean="0">
                <a:solidFill>
                  <a:schemeClr val="tx1"/>
                </a:solidFill>
              </a:rPr>
              <a:t>Blink LEDs</a:t>
            </a:r>
          </a:p>
        </p:txBody>
      </p:sp>
    </p:spTree>
    <p:extLst>
      <p:ext uri="{BB962C8B-B14F-4D97-AF65-F5344CB8AC3E}">
        <p14:creationId xmlns:p14="http://schemas.microsoft.com/office/powerpoint/2010/main" val="15673994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Testing (LGR)</a:t>
            </a:r>
            <a:endParaRPr lang="en-US" dirty="0">
              <a:solidFill>
                <a:schemeClr val="tx1"/>
              </a:solidFill>
            </a:endParaRPr>
          </a:p>
        </p:txBody>
      </p:sp>
      <p:sp>
        <p:nvSpPr>
          <p:cNvPr id="3" name="Content Placeholder 2"/>
          <p:cNvSpPr>
            <a:spLocks noGrp="1"/>
          </p:cNvSpPr>
          <p:nvPr>
            <p:ph idx="1"/>
          </p:nvPr>
        </p:nvSpPr>
        <p:spPr/>
        <p:txBody>
          <a:bodyPr/>
          <a:lstStyle/>
          <a:p>
            <a:r>
              <a:rPr lang="en-US" dirty="0" smtClean="0">
                <a:solidFill>
                  <a:schemeClr val="tx1"/>
                </a:solidFill>
              </a:rPr>
              <a:t>Main Tests:</a:t>
            </a:r>
          </a:p>
          <a:p>
            <a:pPr lvl="1"/>
            <a:r>
              <a:rPr lang="en-US" dirty="0" smtClean="0">
                <a:solidFill>
                  <a:schemeClr val="tx1"/>
                </a:solidFill>
              </a:rPr>
              <a:t>Supply Range Test</a:t>
            </a:r>
          </a:p>
          <a:p>
            <a:pPr lvl="2"/>
            <a:r>
              <a:rPr lang="en-US" dirty="0" smtClean="0">
                <a:solidFill>
                  <a:schemeClr val="tx1"/>
                </a:solidFill>
              </a:rPr>
              <a:t>Ensure radio works over variable range from 3-5 V</a:t>
            </a:r>
          </a:p>
          <a:p>
            <a:pPr lvl="1"/>
            <a:r>
              <a:rPr lang="en-US" dirty="0" smtClean="0">
                <a:solidFill>
                  <a:schemeClr val="tx1"/>
                </a:solidFill>
              </a:rPr>
              <a:t>Filter Tests</a:t>
            </a:r>
          </a:p>
          <a:p>
            <a:pPr lvl="2"/>
            <a:r>
              <a:rPr lang="en-US" dirty="0" smtClean="0">
                <a:solidFill>
                  <a:schemeClr val="tx1"/>
                </a:solidFill>
              </a:rPr>
              <a:t>Practicum filters</a:t>
            </a:r>
          </a:p>
          <a:p>
            <a:pPr lvl="1"/>
            <a:r>
              <a:rPr lang="en-US" dirty="0" smtClean="0">
                <a:solidFill>
                  <a:schemeClr val="tx1"/>
                </a:solidFill>
              </a:rPr>
              <a:t>Radio Test</a:t>
            </a:r>
          </a:p>
          <a:p>
            <a:pPr lvl="2"/>
            <a:r>
              <a:rPr lang="en-US" dirty="0" smtClean="0">
                <a:solidFill>
                  <a:schemeClr val="tx1"/>
                </a:solidFill>
              </a:rPr>
              <a:t>Confirms radio is capable of transmitting and receiving</a:t>
            </a:r>
          </a:p>
          <a:p>
            <a:pPr lvl="1"/>
            <a:r>
              <a:rPr lang="en-US" dirty="0" smtClean="0">
                <a:solidFill>
                  <a:schemeClr val="tx1"/>
                </a:solidFill>
              </a:rPr>
              <a:t>Functionality Test</a:t>
            </a:r>
          </a:p>
          <a:p>
            <a:pPr lvl="2"/>
            <a:r>
              <a:rPr lang="en-US" dirty="0" smtClean="0">
                <a:solidFill>
                  <a:schemeClr val="tx1"/>
                </a:solidFill>
              </a:rPr>
              <a:t>Confirms radio transmission distance</a:t>
            </a:r>
            <a:endParaRPr lang="en-US" dirty="0">
              <a:solidFill>
                <a:schemeClr val="tx1"/>
              </a:solidFill>
            </a:endParaRPr>
          </a:p>
        </p:txBody>
      </p:sp>
    </p:spTree>
    <p:extLst>
      <p:ext uri="{BB962C8B-B14F-4D97-AF65-F5344CB8AC3E}">
        <p14:creationId xmlns:p14="http://schemas.microsoft.com/office/powerpoint/2010/main" val="22474929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Supply Range </a:t>
            </a:r>
            <a:r>
              <a:rPr lang="en-US" dirty="0">
                <a:solidFill>
                  <a:schemeClr val="tx1"/>
                </a:solidFill>
              </a:rPr>
              <a:t>Test (LGR)</a:t>
            </a:r>
          </a:p>
        </p:txBody>
      </p:sp>
      <p:pic>
        <p:nvPicPr>
          <p:cNvPr id="4" name="Content Placeholder 3"/>
          <p:cNvPicPr>
            <a:picLocks noGrp="1" noChangeAspect="1"/>
          </p:cNvPicPr>
          <p:nvPr>
            <p:ph idx="1"/>
          </p:nvPr>
        </p:nvPicPr>
        <p:blipFill>
          <a:blip r:embed="rId2"/>
          <a:stretch>
            <a:fillRect/>
          </a:stretch>
        </p:blipFill>
        <p:spPr>
          <a:xfrm>
            <a:off x="2815062" y="1731963"/>
            <a:ext cx="3505939" cy="4059237"/>
          </a:xfrm>
          <a:prstGeom prst="rect">
            <a:avLst/>
          </a:prstGeom>
        </p:spPr>
      </p:pic>
    </p:spTree>
    <p:extLst>
      <p:ext uri="{BB962C8B-B14F-4D97-AF65-F5344CB8AC3E}">
        <p14:creationId xmlns:p14="http://schemas.microsoft.com/office/powerpoint/2010/main" val="673336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chemeClr val="tx1"/>
                </a:solidFill>
              </a:rPr>
              <a:t>Motivation</a:t>
            </a:r>
            <a:endParaRPr lang="en-US" dirty="0">
              <a:solidFill>
                <a:schemeClr val="tx1"/>
              </a:solidFill>
            </a:endParaRPr>
          </a:p>
        </p:txBody>
      </p:sp>
      <p:sp>
        <p:nvSpPr>
          <p:cNvPr id="3" name="Content Placeholder 2"/>
          <p:cNvSpPr>
            <a:spLocks noGrp="1"/>
          </p:cNvSpPr>
          <p:nvPr>
            <p:ph idx="1"/>
          </p:nvPr>
        </p:nvSpPr>
        <p:spPr/>
        <p:txBody>
          <a:bodyPr>
            <a:normAutofit fontScale="92500"/>
          </a:bodyPr>
          <a:lstStyle/>
          <a:p>
            <a:r>
              <a:rPr lang="en-US" dirty="0">
                <a:solidFill>
                  <a:schemeClr val="tx1"/>
                </a:solidFill>
              </a:rPr>
              <a:t>Two NASA programs make that possible, the NASA </a:t>
            </a:r>
            <a:r>
              <a:rPr lang="en-US" dirty="0" err="1">
                <a:solidFill>
                  <a:schemeClr val="tx1"/>
                </a:solidFill>
              </a:rPr>
              <a:t>CubeSat</a:t>
            </a:r>
            <a:r>
              <a:rPr lang="en-US" dirty="0">
                <a:solidFill>
                  <a:schemeClr val="tx1"/>
                </a:solidFill>
              </a:rPr>
              <a:t> Launch Initiative and NASA’s Educational Launch of Nano-Satellites program.</a:t>
            </a:r>
          </a:p>
          <a:p>
            <a:r>
              <a:rPr lang="en-US" dirty="0">
                <a:solidFill>
                  <a:schemeClr val="tx1"/>
                </a:solidFill>
              </a:rPr>
              <a:t>Launch Oregon’s first </a:t>
            </a:r>
            <a:r>
              <a:rPr lang="en-US" dirty="0">
                <a:solidFill>
                  <a:schemeClr val="tx1"/>
                </a:solidFill>
                <a:effectLst/>
              </a:rPr>
              <a:t>small educational satellite (aka </a:t>
            </a:r>
            <a:r>
              <a:rPr lang="en-US" dirty="0" err="1">
                <a:solidFill>
                  <a:schemeClr val="tx1"/>
                </a:solidFill>
                <a:effectLst/>
              </a:rPr>
              <a:t>OreSat</a:t>
            </a:r>
            <a:r>
              <a:rPr lang="en-US" dirty="0">
                <a:solidFill>
                  <a:schemeClr val="tx1"/>
                </a:solidFill>
                <a:effectLst/>
              </a:rPr>
              <a:t>)</a:t>
            </a:r>
          </a:p>
          <a:p>
            <a:endParaRPr lang="en-US" dirty="0">
              <a:solidFill>
                <a:schemeClr val="tx1"/>
              </a:solidFill>
              <a:effectLst/>
            </a:endParaRPr>
          </a:p>
          <a:p>
            <a:endParaRPr lang="en-US" dirty="0">
              <a:solidFill>
                <a:schemeClr val="tx1"/>
              </a:solidFill>
              <a:effectLst/>
            </a:endParaRPr>
          </a:p>
          <a:p>
            <a:endParaRPr lang="en-US" dirty="0">
              <a:solidFill>
                <a:schemeClr val="tx1"/>
              </a:solidFill>
              <a:effectLst/>
            </a:endParaRPr>
          </a:p>
          <a:p>
            <a:endParaRPr lang="en-US" dirty="0">
              <a:solidFill>
                <a:schemeClr val="tx1"/>
              </a:solidFill>
              <a:effectLst/>
            </a:endParaRPr>
          </a:p>
          <a:p>
            <a:endParaRPr lang="en-US" dirty="0">
              <a:solidFill>
                <a:schemeClr val="tx1"/>
              </a:solidFill>
              <a:effectLst/>
            </a:endParaRPr>
          </a:p>
          <a:p>
            <a:r>
              <a:rPr lang="en-US" dirty="0">
                <a:solidFill>
                  <a:schemeClr val="tx1"/>
                </a:solidFill>
                <a:effectLst/>
              </a:rPr>
              <a:t>Build the first and most important avionics modules for the </a:t>
            </a:r>
            <a:r>
              <a:rPr lang="en-US" dirty="0" err="1">
                <a:solidFill>
                  <a:schemeClr val="tx1"/>
                </a:solidFill>
                <a:effectLst/>
              </a:rPr>
              <a:t>CubeSat</a:t>
            </a:r>
            <a:endParaRPr lang="en-US" dirty="0">
              <a:solidFill>
                <a:schemeClr val="tx1"/>
              </a:solidFill>
              <a:effectLst/>
            </a:endParaRPr>
          </a:p>
        </p:txBody>
      </p:sp>
      <p:pic>
        <p:nvPicPr>
          <p:cNvPr id="8" name="Picture 7"/>
          <p:cNvPicPr>
            <a:picLocks noChangeAspect="1"/>
          </p:cNvPicPr>
          <p:nvPr/>
        </p:nvPicPr>
        <p:blipFill>
          <a:blip r:embed="rId2"/>
          <a:stretch>
            <a:fillRect/>
          </a:stretch>
        </p:blipFill>
        <p:spPr>
          <a:xfrm>
            <a:off x="1591444" y="3421158"/>
            <a:ext cx="5953125" cy="1590675"/>
          </a:xfrm>
          <a:prstGeom prst="rect">
            <a:avLst/>
          </a:prstGeom>
        </p:spPr>
      </p:pic>
    </p:spTree>
    <p:extLst>
      <p:ext uri="{BB962C8B-B14F-4D97-AF65-F5344CB8AC3E}">
        <p14:creationId xmlns:p14="http://schemas.microsoft.com/office/powerpoint/2010/main" val="18984487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Filter Measurements </a:t>
            </a:r>
            <a:r>
              <a:rPr lang="en-US" dirty="0">
                <a:solidFill>
                  <a:schemeClr val="tx1"/>
                </a:solidFill>
              </a:rPr>
              <a:t>(LGR)</a:t>
            </a:r>
          </a:p>
        </p:txBody>
      </p:sp>
      <p:pic>
        <p:nvPicPr>
          <p:cNvPr id="2050" name="Picture 2" descr="https://lh4.googleusercontent.com/-n8P4ypOyf-Y/Vmkdjm1oZKI/AAAAAAAAAGU/w_fOyuoI3ok/w1986-h1490-no/2015-12-09.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2302813" y="2063707"/>
            <a:ext cx="4530436" cy="3395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421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Radio </a:t>
            </a:r>
            <a:r>
              <a:rPr lang="en-US" dirty="0">
                <a:solidFill>
                  <a:schemeClr val="tx1"/>
                </a:solidFill>
              </a:rPr>
              <a:t>Test (LGR)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4" y="1871973"/>
            <a:ext cx="9144000" cy="1449511"/>
          </a:xfrm>
          <a:prstGeom prst="rect">
            <a:avLst/>
          </a:prstGeom>
        </p:spPr>
      </p:pic>
      <p:pic>
        <p:nvPicPr>
          <p:cNvPr id="7" name="Picture 6" descr="oscillo_freq_c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5664" y="3613407"/>
            <a:ext cx="4904685" cy="3083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919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System Controller (SC)</a:t>
            </a:r>
            <a:endParaRPr lang="en-US" dirty="0">
              <a:solidFill>
                <a:schemeClr val="tx1"/>
              </a:solidFill>
            </a:endParaRPr>
          </a:p>
        </p:txBody>
      </p:sp>
      <p:sp>
        <p:nvSpPr>
          <p:cNvPr id="3" name="Content Placeholder 2"/>
          <p:cNvSpPr>
            <a:spLocks noGrp="1"/>
          </p:cNvSpPr>
          <p:nvPr>
            <p:ph idx="1"/>
          </p:nvPr>
        </p:nvSpPr>
        <p:spPr/>
        <p:txBody>
          <a:bodyPr/>
          <a:lstStyle/>
          <a:p>
            <a:r>
              <a:rPr lang="en-US" dirty="0" smtClean="0">
                <a:solidFill>
                  <a:schemeClr val="tx1"/>
                </a:solidFill>
              </a:rPr>
              <a:t>Purpose</a:t>
            </a:r>
            <a:endParaRPr lang="en-US" dirty="0">
              <a:solidFill>
                <a:schemeClr val="tx1"/>
              </a:solidFill>
            </a:endParaRPr>
          </a:p>
          <a:p>
            <a:r>
              <a:rPr lang="en-US" dirty="0" smtClean="0">
                <a:solidFill>
                  <a:schemeClr val="tx1"/>
                </a:solidFill>
              </a:rPr>
              <a:t>Requirements</a:t>
            </a:r>
            <a:endParaRPr lang="en-US" dirty="0">
              <a:solidFill>
                <a:schemeClr val="tx1"/>
              </a:solidFill>
            </a:endParaRPr>
          </a:p>
          <a:p>
            <a:r>
              <a:rPr lang="en-US" dirty="0">
                <a:solidFill>
                  <a:schemeClr val="tx1"/>
                </a:solidFill>
              </a:rPr>
              <a:t>Block Diagram</a:t>
            </a:r>
          </a:p>
          <a:p>
            <a:r>
              <a:rPr lang="en-US" dirty="0">
                <a:solidFill>
                  <a:schemeClr val="tx1"/>
                </a:solidFill>
              </a:rPr>
              <a:t>Schematic</a:t>
            </a:r>
          </a:p>
          <a:p>
            <a:r>
              <a:rPr lang="en-US" dirty="0">
                <a:solidFill>
                  <a:schemeClr val="tx1"/>
                </a:solidFill>
              </a:rPr>
              <a:t>Layout</a:t>
            </a:r>
          </a:p>
          <a:p>
            <a:r>
              <a:rPr lang="en-US" dirty="0">
                <a:solidFill>
                  <a:schemeClr val="tx1"/>
                </a:solidFill>
              </a:rPr>
              <a:t>Firmware</a:t>
            </a:r>
          </a:p>
          <a:p>
            <a:r>
              <a:rPr lang="en-US" dirty="0">
                <a:solidFill>
                  <a:schemeClr val="tx1"/>
                </a:solidFill>
              </a:rPr>
              <a:t>Testing Results</a:t>
            </a:r>
          </a:p>
        </p:txBody>
      </p:sp>
    </p:spTree>
    <p:extLst>
      <p:ext uri="{BB962C8B-B14F-4D97-AF65-F5344CB8AC3E}">
        <p14:creationId xmlns:p14="http://schemas.microsoft.com/office/powerpoint/2010/main" val="17184479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Purpose </a:t>
            </a:r>
            <a:r>
              <a:rPr lang="en-US" dirty="0">
                <a:solidFill>
                  <a:schemeClr val="tx1"/>
                </a:solidFill>
              </a:rPr>
              <a:t>(SC)</a:t>
            </a:r>
          </a:p>
        </p:txBody>
      </p:sp>
      <p:sp>
        <p:nvSpPr>
          <p:cNvPr id="3" name="Content Placeholder 2"/>
          <p:cNvSpPr>
            <a:spLocks noGrp="1"/>
          </p:cNvSpPr>
          <p:nvPr>
            <p:ph idx="1"/>
          </p:nvPr>
        </p:nvSpPr>
        <p:spPr/>
        <p:txBody>
          <a:bodyPr/>
          <a:lstStyle/>
          <a:p>
            <a:r>
              <a:rPr lang="en-US" dirty="0">
                <a:solidFill>
                  <a:schemeClr val="tx1"/>
                </a:solidFill>
              </a:rPr>
              <a:t>The System Controller is entrusted to perform two main tasks that are essential to the success of the CubeSat. These include the task of system monitor (watchdog) and the task of power </a:t>
            </a:r>
            <a:r>
              <a:rPr lang="en-US" dirty="0" smtClean="0">
                <a:solidFill>
                  <a:schemeClr val="tx1"/>
                </a:solidFill>
              </a:rPr>
              <a:t>management.</a:t>
            </a:r>
          </a:p>
          <a:p>
            <a:r>
              <a:rPr lang="en-US" dirty="0">
                <a:solidFill>
                  <a:schemeClr val="tx1"/>
                </a:solidFill>
              </a:rPr>
              <a:t>The System Controller is the second of the two boards completed for the Sputnik C3 Capstone. It contains an ATMega128 microcontroller, optical isolation between itself and the LGR and FC boards, and the power management circuitry for the system.</a:t>
            </a:r>
          </a:p>
          <a:p>
            <a:endParaRPr lang="en-US"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6905" y="4269988"/>
            <a:ext cx="2795331" cy="2217266"/>
          </a:xfrm>
          <a:prstGeom prst="rect">
            <a:avLst/>
          </a:prstGeom>
        </p:spPr>
      </p:pic>
    </p:spTree>
    <p:extLst>
      <p:ext uri="{BB962C8B-B14F-4D97-AF65-F5344CB8AC3E}">
        <p14:creationId xmlns:p14="http://schemas.microsoft.com/office/powerpoint/2010/main" val="1755555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Block </a:t>
            </a:r>
            <a:r>
              <a:rPr lang="en-US" dirty="0">
                <a:solidFill>
                  <a:schemeClr val="tx1"/>
                </a:solidFill>
              </a:rPr>
              <a:t>Diagram (SC)</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818" y="3094738"/>
            <a:ext cx="4496427" cy="1333686"/>
          </a:xfrm>
        </p:spPr>
      </p:pic>
    </p:spTree>
    <p:extLst>
      <p:ext uri="{BB962C8B-B14F-4D97-AF65-F5344CB8AC3E}">
        <p14:creationId xmlns:p14="http://schemas.microsoft.com/office/powerpoint/2010/main" val="2169692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70" y="617894"/>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685370" y="617894"/>
            <a:ext cx="7765322" cy="970450"/>
          </a:xfrm>
        </p:spPr>
        <p:txBody>
          <a:bodyPr>
            <a:normAutofit/>
          </a:bodyPr>
          <a:lstStyle/>
          <a:p>
            <a:pPr>
              <a:lnSpc>
                <a:spcPct val="100000"/>
              </a:lnSpc>
            </a:pPr>
            <a:r>
              <a:rPr lang="en-US" dirty="0" smtClean="0">
                <a:solidFill>
                  <a:schemeClr val="tx1"/>
                </a:solidFill>
              </a:rPr>
              <a:t>Schematic </a:t>
            </a:r>
            <a:r>
              <a:rPr lang="en-US" dirty="0">
                <a:solidFill>
                  <a:schemeClr val="tx1"/>
                </a:solidFill>
              </a:rPr>
              <a:t>(SC)</a:t>
            </a:r>
          </a:p>
        </p:txBody>
      </p:sp>
      <p:pic>
        <p:nvPicPr>
          <p:cNvPr id="15" name="Content Placeholder 1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43566" y="1731963"/>
            <a:ext cx="5248931" cy="4059237"/>
          </a:xfrm>
        </p:spPr>
      </p:pic>
    </p:spTree>
    <p:extLst>
      <p:ext uri="{BB962C8B-B14F-4D97-AF65-F5344CB8AC3E}">
        <p14:creationId xmlns:p14="http://schemas.microsoft.com/office/powerpoint/2010/main" val="12078552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a:bodyPr>
          <a:lstStyle/>
          <a:p>
            <a:r>
              <a:rPr lang="en-US" dirty="0">
                <a:solidFill>
                  <a:schemeClr val="tx1"/>
                </a:solidFill>
              </a:rPr>
              <a:t>Implementation </a:t>
            </a:r>
            <a:r>
              <a:rPr lang="en-US" dirty="0" smtClean="0">
                <a:solidFill>
                  <a:schemeClr val="tx1"/>
                </a:solidFill>
              </a:rPr>
              <a:t>–Schematic (</a:t>
            </a:r>
            <a:r>
              <a:rPr lang="en-US" dirty="0">
                <a:solidFill>
                  <a:schemeClr val="tx1"/>
                </a:solidFill>
              </a:rPr>
              <a:t>SC)</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892" y="1731963"/>
            <a:ext cx="8295503" cy="4668837"/>
          </a:xfrm>
        </p:spPr>
      </p:pic>
    </p:spTree>
    <p:extLst>
      <p:ext uri="{BB962C8B-B14F-4D97-AF65-F5344CB8AC3E}">
        <p14:creationId xmlns:p14="http://schemas.microsoft.com/office/powerpoint/2010/main" val="33375786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a:bodyPr>
          <a:lstStyle/>
          <a:p>
            <a:r>
              <a:rPr lang="en-US" dirty="0" err="1" smtClean="0">
                <a:solidFill>
                  <a:schemeClr val="tx1"/>
                </a:solidFill>
              </a:rPr>
              <a:t>eFuse</a:t>
            </a:r>
            <a:r>
              <a:rPr lang="en-US" dirty="0">
                <a:solidFill>
                  <a:schemeClr val="tx1"/>
                </a:solidFill>
              </a:rPr>
              <a:t> Schematic (SC)</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2995" y="1672282"/>
            <a:ext cx="8798009" cy="3583459"/>
          </a:xfrm>
        </p:spPr>
      </p:pic>
    </p:spTree>
    <p:extLst>
      <p:ext uri="{BB962C8B-B14F-4D97-AF65-F5344CB8AC3E}">
        <p14:creationId xmlns:p14="http://schemas.microsoft.com/office/powerpoint/2010/main" val="25105019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a:xfrm>
            <a:off x="685346" y="599954"/>
            <a:ext cx="7765322" cy="970450"/>
          </a:xfrm>
        </p:spPr>
        <p:txBody>
          <a:bodyPr>
            <a:normAutofit/>
          </a:bodyPr>
          <a:lstStyle/>
          <a:p>
            <a:pPr>
              <a:lnSpc>
                <a:spcPct val="100000"/>
              </a:lnSpc>
            </a:pPr>
            <a:r>
              <a:rPr lang="en-US" dirty="0" smtClean="0">
                <a:solidFill>
                  <a:schemeClr val="tx1"/>
                </a:solidFill>
              </a:rPr>
              <a:t>Board Layout (SC)</a:t>
            </a:r>
            <a:endParaRPr lang="en-US"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1488" y="1826909"/>
            <a:ext cx="4933038" cy="4989095"/>
          </a:xfrm>
          <a:prstGeom prst="rect">
            <a:avLst/>
          </a:prstGeom>
        </p:spPr>
      </p:pic>
    </p:spTree>
    <p:extLst>
      <p:ext uri="{BB962C8B-B14F-4D97-AF65-F5344CB8AC3E}">
        <p14:creationId xmlns:p14="http://schemas.microsoft.com/office/powerpoint/2010/main" val="13683732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Firmware </a:t>
            </a:r>
            <a:r>
              <a:rPr lang="en-US" dirty="0">
                <a:solidFill>
                  <a:schemeClr val="tx1"/>
                </a:solidFill>
              </a:rPr>
              <a:t>(SC)</a:t>
            </a:r>
          </a:p>
        </p:txBody>
      </p:sp>
      <p:sp>
        <p:nvSpPr>
          <p:cNvPr id="3" name="Content Placeholder 2"/>
          <p:cNvSpPr>
            <a:spLocks noGrp="1"/>
          </p:cNvSpPr>
          <p:nvPr>
            <p:ph idx="1"/>
          </p:nvPr>
        </p:nvSpPr>
        <p:spPr/>
        <p:txBody>
          <a:bodyPr>
            <a:normAutofit fontScale="92500" lnSpcReduction="10000"/>
          </a:bodyPr>
          <a:lstStyle/>
          <a:p>
            <a:r>
              <a:rPr lang="en-US" dirty="0" err="1" smtClean="0">
                <a:solidFill>
                  <a:schemeClr val="tx1"/>
                </a:solidFill>
              </a:rPr>
              <a:t>ATMega</a:t>
            </a:r>
            <a:r>
              <a:rPr lang="en-US" dirty="0" smtClean="0">
                <a:solidFill>
                  <a:schemeClr val="tx1"/>
                </a:solidFill>
              </a:rPr>
              <a:t> microcontrollers have a very developed driver ecosystem </a:t>
            </a:r>
          </a:p>
          <a:p>
            <a:r>
              <a:rPr lang="en-US" dirty="0" smtClean="0">
                <a:solidFill>
                  <a:schemeClr val="tx1"/>
                </a:solidFill>
              </a:rPr>
              <a:t>The system </a:t>
            </a:r>
            <a:r>
              <a:rPr lang="en-US" dirty="0">
                <a:solidFill>
                  <a:schemeClr val="tx1"/>
                </a:solidFill>
              </a:rPr>
              <a:t>c</a:t>
            </a:r>
            <a:r>
              <a:rPr lang="en-US" dirty="0" smtClean="0">
                <a:solidFill>
                  <a:schemeClr val="tx1"/>
                </a:solidFill>
              </a:rPr>
              <a:t>ontroller listens on UART and I2C for status updates from the payload, LGR, and power system</a:t>
            </a:r>
          </a:p>
          <a:p>
            <a:r>
              <a:rPr lang="en-US" dirty="0" smtClean="0">
                <a:solidFill>
                  <a:schemeClr val="tx1"/>
                </a:solidFill>
              </a:rPr>
              <a:t>If the LGR does not check in with a status, the SC will reset it</a:t>
            </a:r>
          </a:p>
          <a:p>
            <a:r>
              <a:rPr lang="en-US" dirty="0" smtClean="0">
                <a:solidFill>
                  <a:schemeClr val="tx1"/>
                </a:solidFill>
              </a:rPr>
              <a:t>If there is an error with module, possibly due to a radiation latch-up event, the system controller can power cycle each subsystem individually</a:t>
            </a:r>
            <a:endParaRPr lang="en-US" dirty="0">
              <a:solidFill>
                <a:schemeClr val="tx1"/>
              </a:solidFill>
            </a:endParaRPr>
          </a:p>
          <a:p>
            <a:pPr lvl="1"/>
            <a:r>
              <a:rPr lang="en-US" dirty="0" smtClean="0">
                <a:solidFill>
                  <a:schemeClr val="tx1"/>
                </a:solidFill>
              </a:rPr>
              <a:t>If the power system needs to be reset, the system controller is powered by the on-board super capacitor. This can power the system controller for 15-30 seconds</a:t>
            </a:r>
          </a:p>
          <a:p>
            <a:r>
              <a:rPr lang="en-US" dirty="0" smtClean="0">
                <a:solidFill>
                  <a:schemeClr val="tx1"/>
                </a:solidFill>
              </a:rPr>
              <a:t>When the system controller listens to the LGR it will also recognize commands sent from the ground station and execute them</a:t>
            </a:r>
          </a:p>
        </p:txBody>
      </p:sp>
    </p:spTree>
    <p:extLst>
      <p:ext uri="{BB962C8B-B14F-4D97-AF65-F5344CB8AC3E}">
        <p14:creationId xmlns:p14="http://schemas.microsoft.com/office/powerpoint/2010/main" val="28898543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91" name="TextShape 2"/>
          <p:cNvSpPr txBox="1"/>
          <p:nvPr/>
        </p:nvSpPr>
        <p:spPr>
          <a:xfrm>
            <a:off x="457200" y="1828800"/>
            <a:ext cx="8381520" cy="4068720"/>
          </a:xfrm>
          <a:prstGeom prst="rect">
            <a:avLst/>
          </a:prstGeom>
        </p:spPr>
        <p:txBody>
          <a:bodyPr/>
          <a:lstStyle/>
          <a:p>
            <a:pPr>
              <a:lnSpc>
                <a:spcPct val="100000"/>
              </a:lnSpc>
            </a:pPr>
            <a:endParaRPr dirty="0"/>
          </a:p>
        </p:txBody>
      </p:sp>
      <p:sp>
        <p:nvSpPr>
          <p:cNvPr id="2" name="Title 1"/>
          <p:cNvSpPr>
            <a:spLocks noGrp="1"/>
          </p:cNvSpPr>
          <p:nvPr>
            <p:ph type="title"/>
          </p:nvPr>
        </p:nvSpPr>
        <p:spPr/>
        <p:txBody>
          <a:bodyPr>
            <a:normAutofit/>
          </a:bodyPr>
          <a:lstStyle/>
          <a:p>
            <a:r>
              <a:rPr lang="en-US" dirty="0" smtClean="0">
                <a:solidFill>
                  <a:schemeClr val="tx1"/>
                </a:solidFill>
              </a:rPr>
              <a:t>Objective</a:t>
            </a:r>
            <a:endParaRPr lang="en-US" dirty="0">
              <a:solidFill>
                <a:schemeClr val="tx1"/>
              </a:solidFill>
            </a:endParaRPr>
          </a:p>
        </p:txBody>
      </p:sp>
      <p:sp>
        <p:nvSpPr>
          <p:cNvPr id="3" name="Content Placeholder 2"/>
          <p:cNvSpPr>
            <a:spLocks noGrp="1"/>
          </p:cNvSpPr>
          <p:nvPr>
            <p:ph idx="1"/>
          </p:nvPr>
        </p:nvSpPr>
        <p:spPr/>
        <p:txBody>
          <a:bodyPr/>
          <a:lstStyle/>
          <a:p>
            <a:pPr>
              <a:lnSpc>
                <a:spcPct val="100000"/>
              </a:lnSpc>
              <a:buFont typeface="Arial"/>
              <a:buChar char="•"/>
            </a:pPr>
            <a:r>
              <a:rPr lang="en-US" dirty="0">
                <a:solidFill>
                  <a:schemeClr val="tx1"/>
                </a:solidFill>
                <a:effectLst/>
              </a:rPr>
              <a:t>R</a:t>
            </a:r>
            <a:r>
              <a:rPr lang="en-US" dirty="0" smtClean="0">
                <a:solidFill>
                  <a:schemeClr val="tx1"/>
                </a:solidFill>
                <a:effectLst/>
              </a:rPr>
              <a:t>apidly prototype C3 Module that can</a:t>
            </a:r>
          </a:p>
          <a:p>
            <a:pPr lvl="1">
              <a:buFont typeface="Arial"/>
              <a:buChar char="•"/>
            </a:pPr>
            <a:r>
              <a:rPr lang="en-US" dirty="0" smtClean="0">
                <a:solidFill>
                  <a:schemeClr val="tx1"/>
                </a:solidFill>
                <a:effectLst/>
              </a:rPr>
              <a:t>Handle long </a:t>
            </a:r>
            <a:r>
              <a:rPr lang="en-US" dirty="0">
                <a:solidFill>
                  <a:schemeClr val="tx1"/>
                </a:solidFill>
                <a:effectLst/>
              </a:rPr>
              <a:t>distance RF communications to and from a </a:t>
            </a:r>
            <a:r>
              <a:rPr lang="en-US" dirty="0" smtClean="0">
                <a:solidFill>
                  <a:schemeClr val="tx1"/>
                </a:solidFill>
                <a:effectLst/>
              </a:rPr>
              <a:t>Low </a:t>
            </a:r>
            <a:r>
              <a:rPr lang="en-US" dirty="0">
                <a:solidFill>
                  <a:schemeClr val="tx1"/>
                </a:solidFill>
                <a:effectLst/>
              </a:rPr>
              <a:t>Earth </a:t>
            </a:r>
            <a:r>
              <a:rPr lang="en-US" dirty="0" smtClean="0">
                <a:solidFill>
                  <a:schemeClr val="tx1"/>
                </a:solidFill>
                <a:effectLst/>
              </a:rPr>
              <a:t>Orbit</a:t>
            </a:r>
          </a:p>
          <a:p>
            <a:pPr lvl="1">
              <a:buFont typeface="Arial"/>
              <a:buChar char="•"/>
            </a:pPr>
            <a:r>
              <a:rPr lang="en-US" dirty="0">
                <a:solidFill>
                  <a:schemeClr val="tx1"/>
                </a:solidFill>
                <a:effectLst/>
              </a:rPr>
              <a:t>Controlling and communicating with a payload that is housed within the CubeSat</a:t>
            </a:r>
          </a:p>
          <a:p>
            <a:pPr lvl="1">
              <a:buFont typeface="Arial"/>
              <a:buChar char="•"/>
            </a:pPr>
            <a:endParaRPr lang="en-US" dirty="0">
              <a:solidFill>
                <a:schemeClr val="tx1"/>
              </a:solidFill>
              <a:effectLst/>
            </a:endParaRPr>
          </a:p>
          <a:p>
            <a:pPr lvl="1">
              <a:buFont typeface="Arial"/>
              <a:buChar char="•"/>
            </a:pPr>
            <a:endParaRPr lang="en-US" dirty="0">
              <a:solidFill>
                <a:schemeClr val="tx1"/>
              </a:solidFill>
            </a:endParaRPr>
          </a:p>
          <a:p>
            <a:pPr marL="36900" indent="0">
              <a:buNone/>
            </a:pPr>
            <a:endParaRPr lang="en-US" dirty="0">
              <a:solidFill>
                <a:schemeClr val="tx1"/>
              </a:solidFill>
            </a:endParaRPr>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837746" y="7427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20160524_16344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7746" y="1865559"/>
            <a:ext cx="7765322" cy="4367994"/>
          </a:xfrm>
          <a:prstGeom prst="rect">
            <a:avLst/>
          </a:prstGeom>
        </p:spPr>
      </p:pic>
      <p:sp>
        <p:nvSpPr>
          <p:cNvPr id="2" name="Title 1"/>
          <p:cNvSpPr>
            <a:spLocks noGrp="1"/>
          </p:cNvSpPr>
          <p:nvPr>
            <p:ph type="title"/>
          </p:nvPr>
        </p:nvSpPr>
        <p:spPr>
          <a:xfrm>
            <a:off x="837746" y="762000"/>
            <a:ext cx="7765322" cy="970450"/>
          </a:xfrm>
        </p:spPr>
        <p:txBody>
          <a:bodyPr/>
          <a:lstStyle/>
          <a:p>
            <a:r>
              <a:rPr lang="en-US" dirty="0" smtClean="0"/>
              <a:t>Testing </a:t>
            </a:r>
            <a:r>
              <a:rPr lang="en-US" dirty="0"/>
              <a:t>(SC)</a:t>
            </a:r>
          </a:p>
        </p:txBody>
      </p:sp>
    </p:spTree>
    <p:extLst>
      <p:ext uri="{BB962C8B-B14F-4D97-AF65-F5344CB8AC3E}">
        <p14:creationId xmlns:p14="http://schemas.microsoft.com/office/powerpoint/2010/main" val="839046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837746" y="7427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115" name="TextShape 2"/>
          <p:cNvSpPr txBox="1"/>
          <p:nvPr/>
        </p:nvSpPr>
        <p:spPr>
          <a:xfrm>
            <a:off x="380880" y="1219320"/>
            <a:ext cx="5714640" cy="4068720"/>
          </a:xfrm>
          <a:prstGeom prst="rect">
            <a:avLst/>
          </a:prstGeom>
        </p:spPr>
        <p:txBody>
          <a:bodyPr/>
          <a:lstStyle/>
          <a:p>
            <a:pPr>
              <a:lnSpc>
                <a:spcPct val="100000"/>
              </a:lnSpc>
              <a:buFont typeface="Georgia"/>
              <a:buAutoNum type="arabicPeriod"/>
            </a:pPr>
            <a:endParaRPr dirty="0"/>
          </a:p>
        </p:txBody>
      </p:sp>
      <p:sp>
        <p:nvSpPr>
          <p:cNvPr id="3" name="Title 2"/>
          <p:cNvSpPr>
            <a:spLocks noGrp="1"/>
          </p:cNvSpPr>
          <p:nvPr>
            <p:ph type="title"/>
          </p:nvPr>
        </p:nvSpPr>
        <p:spPr>
          <a:xfrm>
            <a:off x="837746" y="734095"/>
            <a:ext cx="7765322" cy="970450"/>
          </a:xfrm>
        </p:spPr>
        <p:txBody>
          <a:bodyPr>
            <a:normAutofit fontScale="90000"/>
          </a:bodyPr>
          <a:lstStyle/>
          <a:p>
            <a:r>
              <a:rPr lang="en-US" dirty="0" smtClean="0"/>
              <a:t>Sputnik Functionality/Distance Test</a:t>
            </a:r>
            <a:endParaRPr lang="en-US" dirty="0"/>
          </a:p>
        </p:txBody>
      </p:sp>
      <p:sp>
        <p:nvSpPr>
          <p:cNvPr id="4" name="Content Placeholder 3"/>
          <p:cNvSpPr>
            <a:spLocks noGrp="1"/>
          </p:cNvSpPr>
          <p:nvPr>
            <p:ph idx="1"/>
          </p:nvPr>
        </p:nvSpPr>
        <p:spPr>
          <a:xfrm>
            <a:off x="685559" y="1939440"/>
            <a:ext cx="7765322" cy="4058751"/>
          </a:xfrm>
        </p:spPr>
        <p:txBody>
          <a:bodyPr>
            <a:normAutofit/>
          </a:bodyPr>
          <a:lstStyle/>
          <a:p>
            <a:r>
              <a:rPr lang="en-US" sz="3200" dirty="0" smtClean="0"/>
              <a:t>Could not test the sputnik project at a distance of 400 km</a:t>
            </a:r>
          </a:p>
          <a:p>
            <a:r>
              <a:rPr lang="en-US" sz="3200" dirty="0" smtClean="0"/>
              <a:t>Settled for 10 km</a:t>
            </a:r>
          </a:p>
          <a:p>
            <a:r>
              <a:rPr lang="en-US" sz="3200" dirty="0" smtClean="0"/>
              <a:t>This is the final test of Sputnik’s capabilities</a:t>
            </a:r>
          </a:p>
          <a:p>
            <a:endParaRPr lang="en-US" dirty="0"/>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685346" y="609600"/>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p:txBody>
          <a:bodyPr/>
          <a:lstStyle/>
          <a:p>
            <a:r>
              <a:rPr lang="en-US" dirty="0" smtClean="0"/>
              <a:t>Distance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9519" y="1979309"/>
            <a:ext cx="6350385" cy="4059237"/>
          </a:xfrm>
        </p:spPr>
      </p:pic>
      <p:sp>
        <p:nvSpPr>
          <p:cNvPr id="5" name="TextBox 4"/>
          <p:cNvSpPr txBox="1"/>
          <p:nvPr/>
        </p:nvSpPr>
        <p:spPr>
          <a:xfrm>
            <a:off x="1977683" y="5902559"/>
            <a:ext cx="862737" cy="369332"/>
          </a:xfrm>
          <a:prstGeom prst="rect">
            <a:avLst/>
          </a:prstGeom>
          <a:solidFill>
            <a:schemeClr val="tx1"/>
          </a:solidFill>
          <a:ln>
            <a:solidFill>
              <a:schemeClr val="bg1"/>
            </a:solidFill>
          </a:ln>
        </p:spPr>
        <p:txBody>
          <a:bodyPr wrap="none" rtlCol="0">
            <a:spAutoFit/>
          </a:bodyPr>
          <a:lstStyle/>
          <a:p>
            <a:r>
              <a:rPr lang="en-US" dirty="0" smtClean="0">
                <a:solidFill>
                  <a:schemeClr val="bg1"/>
                </a:solidFill>
              </a:rPr>
              <a:t>OHSU</a:t>
            </a:r>
            <a:endParaRPr lang="en-US" dirty="0">
              <a:solidFill>
                <a:schemeClr val="bg1"/>
              </a:solidFill>
            </a:endParaRPr>
          </a:p>
        </p:txBody>
      </p:sp>
      <p:sp>
        <p:nvSpPr>
          <p:cNvPr id="7" name="TextBox 6"/>
          <p:cNvSpPr txBox="1"/>
          <p:nvPr/>
        </p:nvSpPr>
        <p:spPr>
          <a:xfrm>
            <a:off x="7447670" y="2714501"/>
            <a:ext cx="807978" cy="646331"/>
          </a:xfrm>
          <a:prstGeom prst="rect">
            <a:avLst/>
          </a:prstGeom>
          <a:solidFill>
            <a:schemeClr val="tx1"/>
          </a:solidFill>
          <a:ln>
            <a:solidFill>
              <a:schemeClr val="bg1"/>
            </a:solidFill>
          </a:ln>
        </p:spPr>
        <p:txBody>
          <a:bodyPr wrap="none" rtlCol="0">
            <a:spAutoFit/>
          </a:bodyPr>
          <a:lstStyle/>
          <a:p>
            <a:pPr algn="ctr"/>
            <a:r>
              <a:rPr lang="en-US" dirty="0" smtClean="0">
                <a:solidFill>
                  <a:schemeClr val="bg1"/>
                </a:solidFill>
              </a:rPr>
              <a:t>Rocky</a:t>
            </a:r>
          </a:p>
          <a:p>
            <a:pPr algn="ctr"/>
            <a:r>
              <a:rPr lang="en-US" dirty="0" smtClean="0">
                <a:solidFill>
                  <a:schemeClr val="bg1"/>
                </a:solidFill>
              </a:rPr>
              <a:t>Butte</a:t>
            </a:r>
            <a:endParaRPr lang="en-US" dirty="0">
              <a:solidFill>
                <a:schemeClr val="bg1"/>
              </a:solidFill>
            </a:endParaRPr>
          </a:p>
        </p:txBody>
      </p:sp>
      <p:sp>
        <p:nvSpPr>
          <p:cNvPr id="8" name="TextBox 7"/>
          <p:cNvSpPr txBox="1"/>
          <p:nvPr/>
        </p:nvSpPr>
        <p:spPr>
          <a:xfrm>
            <a:off x="3840452" y="2391335"/>
            <a:ext cx="1668469" cy="646331"/>
          </a:xfrm>
          <a:prstGeom prst="rect">
            <a:avLst/>
          </a:prstGeom>
          <a:solidFill>
            <a:schemeClr val="tx1"/>
          </a:solidFill>
          <a:ln>
            <a:solidFill>
              <a:schemeClr val="bg1"/>
            </a:solidFill>
          </a:ln>
        </p:spPr>
        <p:txBody>
          <a:bodyPr wrap="none" rtlCol="0">
            <a:spAutoFit/>
          </a:bodyPr>
          <a:lstStyle/>
          <a:p>
            <a:pPr algn="ctr"/>
            <a:r>
              <a:rPr lang="en-US" dirty="0" smtClean="0">
                <a:solidFill>
                  <a:schemeClr val="bg1"/>
                </a:solidFill>
              </a:rPr>
              <a:t>Total Distance:</a:t>
            </a:r>
          </a:p>
          <a:p>
            <a:pPr algn="ctr"/>
            <a:r>
              <a:rPr lang="en-US" dirty="0" smtClean="0">
                <a:solidFill>
                  <a:schemeClr val="bg1"/>
                </a:solidFill>
              </a:rPr>
              <a:t>10.57 km</a:t>
            </a:r>
            <a:endParaRPr lang="en-US" dirty="0">
              <a:solidFill>
                <a:schemeClr val="bg1"/>
              </a:solidFill>
            </a:endParaRPr>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2" name="Title 1"/>
          <p:cNvSpPr>
            <a:spLocks noGrp="1"/>
          </p:cNvSpPr>
          <p:nvPr>
            <p:ph type="title"/>
          </p:nvPr>
        </p:nvSpPr>
        <p:spPr/>
        <p:txBody>
          <a:bodyPr/>
          <a:lstStyle/>
          <a:p>
            <a:r>
              <a:rPr lang="en-US" dirty="0" smtClean="0"/>
              <a:t>Test Setup</a:t>
            </a:r>
            <a:endParaRPr lang="en-US" dirty="0"/>
          </a:p>
        </p:txBody>
      </p:sp>
      <p:sp>
        <p:nvSpPr>
          <p:cNvPr id="3" name="Content Placeholder 2"/>
          <p:cNvSpPr>
            <a:spLocks noGrp="1"/>
          </p:cNvSpPr>
          <p:nvPr>
            <p:ph idx="1"/>
          </p:nvPr>
        </p:nvSpPr>
        <p:spPr/>
        <p:txBody>
          <a:bodyPr/>
          <a:lstStyle/>
          <a:p>
            <a:r>
              <a:rPr lang="en-US" dirty="0" smtClean="0"/>
              <a:t>Pictures of testing and video</a:t>
            </a:r>
            <a:endParaRPr lang="en-US" dirty="0"/>
          </a:p>
        </p:txBody>
      </p:sp>
    </p:spTree>
    <p:extLst>
      <p:ext uri="{BB962C8B-B14F-4D97-AF65-F5344CB8AC3E}">
        <p14:creationId xmlns:p14="http://schemas.microsoft.com/office/powerpoint/2010/main" val="1804066071"/>
      </p:ext>
    </p:extLst>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Sputnik Test Results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39314248"/>
              </p:ext>
            </p:extLst>
          </p:nvPr>
        </p:nvGraphicFramePr>
        <p:xfrm>
          <a:off x="3104990" y="2135744"/>
          <a:ext cx="2924049" cy="2595880"/>
        </p:xfrm>
        <a:graphic>
          <a:graphicData uri="http://schemas.openxmlformats.org/drawingml/2006/table">
            <a:tbl>
              <a:tblPr firstRow="1" bandRow="1">
                <a:tableStyleId>{74C1A8A3-306A-4EB7-A6B1-4F7E0EB9C5D6}</a:tableStyleId>
              </a:tblPr>
              <a:tblGrid>
                <a:gridCol w="2030032"/>
                <a:gridCol w="894017"/>
              </a:tblGrid>
              <a:tr h="370840">
                <a:tc>
                  <a:txBody>
                    <a:bodyPr/>
                    <a:lstStyle/>
                    <a:p>
                      <a:r>
                        <a:rPr lang="en-US" dirty="0" smtClean="0">
                          <a:solidFill>
                            <a:schemeClr val="bg1"/>
                          </a:solidFill>
                        </a:rPr>
                        <a:t>Test</a:t>
                      </a:r>
                      <a:endParaRPr lang="en-US" dirty="0">
                        <a:solidFill>
                          <a:schemeClr val="bg1"/>
                        </a:solidFill>
                      </a:endParaRPr>
                    </a:p>
                  </a:txBody>
                  <a:tcPr/>
                </a:tc>
                <a:tc>
                  <a:txBody>
                    <a:bodyPr/>
                    <a:lstStyle/>
                    <a:p>
                      <a:r>
                        <a:rPr lang="en-US" dirty="0" smtClean="0">
                          <a:solidFill>
                            <a:schemeClr val="bg1"/>
                          </a:solidFill>
                        </a:rPr>
                        <a:t>Result</a:t>
                      </a:r>
                      <a:endParaRPr lang="en-US" dirty="0">
                        <a:solidFill>
                          <a:schemeClr val="bg1"/>
                        </a:solidFill>
                      </a:endParaRPr>
                    </a:p>
                  </a:txBody>
                  <a:tcPr/>
                </a:tc>
              </a:tr>
              <a:tr h="370840">
                <a:tc>
                  <a:txBody>
                    <a:bodyPr/>
                    <a:lstStyle/>
                    <a:p>
                      <a:r>
                        <a:rPr lang="en-US" dirty="0" smtClean="0"/>
                        <a:t>Component Test</a:t>
                      </a:r>
                      <a:endParaRPr lang="en-US" dirty="0"/>
                    </a:p>
                  </a:txBody>
                  <a:tcPr/>
                </a:tc>
                <a:tc>
                  <a:txBody>
                    <a:bodyPr/>
                    <a:lstStyle/>
                    <a:p>
                      <a:r>
                        <a:rPr lang="en-US" dirty="0" smtClean="0"/>
                        <a:t>Passed</a:t>
                      </a:r>
                      <a:endParaRPr lang="en-US" dirty="0"/>
                    </a:p>
                  </a:txBody>
                  <a:tcPr/>
                </a:tc>
              </a:tr>
              <a:tr h="370840">
                <a:tc>
                  <a:txBody>
                    <a:bodyPr/>
                    <a:lstStyle/>
                    <a:p>
                      <a:r>
                        <a:rPr lang="en-US" dirty="0" smtClean="0"/>
                        <a:t>Supply</a:t>
                      </a:r>
                      <a:r>
                        <a:rPr lang="en-US" baseline="0" dirty="0" smtClean="0"/>
                        <a:t> Range Test</a:t>
                      </a:r>
                      <a:endParaRPr lang="en-US" dirty="0"/>
                    </a:p>
                  </a:txBody>
                  <a:tcPr/>
                </a:tc>
                <a:tc>
                  <a:txBody>
                    <a:bodyPr/>
                    <a:lstStyle/>
                    <a:p>
                      <a:r>
                        <a:rPr lang="en-US" dirty="0" smtClean="0"/>
                        <a:t>Passed</a:t>
                      </a:r>
                      <a:endParaRPr lang="en-US" dirty="0"/>
                    </a:p>
                  </a:txBody>
                  <a:tcPr/>
                </a:tc>
              </a:tr>
              <a:tr h="370840">
                <a:tc>
                  <a:txBody>
                    <a:bodyPr/>
                    <a:lstStyle/>
                    <a:p>
                      <a:r>
                        <a:rPr lang="en-US" dirty="0" smtClean="0"/>
                        <a:t>Radio Test</a:t>
                      </a:r>
                      <a:endParaRPr lang="en-US" dirty="0"/>
                    </a:p>
                  </a:txBody>
                  <a:tcPr/>
                </a:tc>
                <a:tc>
                  <a:txBody>
                    <a:bodyPr/>
                    <a:lstStyle/>
                    <a:p>
                      <a:r>
                        <a:rPr lang="en-US" dirty="0" smtClean="0"/>
                        <a:t>Passed</a:t>
                      </a:r>
                      <a:endParaRPr lang="en-US" dirty="0"/>
                    </a:p>
                  </a:txBody>
                  <a:tcPr/>
                </a:tc>
              </a:tr>
              <a:tr h="370840">
                <a:tc>
                  <a:txBody>
                    <a:bodyPr/>
                    <a:lstStyle/>
                    <a:p>
                      <a:r>
                        <a:rPr lang="en-US" dirty="0" smtClean="0"/>
                        <a:t>Command Test</a:t>
                      </a:r>
                      <a:endParaRPr lang="en-US" dirty="0"/>
                    </a:p>
                  </a:txBody>
                  <a:tcPr/>
                </a:tc>
                <a:tc>
                  <a:txBody>
                    <a:bodyPr/>
                    <a:lstStyle/>
                    <a:p>
                      <a:r>
                        <a:rPr lang="en-US" dirty="0" smtClean="0"/>
                        <a:t>Passed</a:t>
                      </a:r>
                      <a:endParaRPr lang="en-US" dirty="0"/>
                    </a:p>
                  </a:txBody>
                  <a:tcPr/>
                </a:tc>
              </a:tr>
              <a:tr h="370840">
                <a:tc>
                  <a:txBody>
                    <a:bodyPr/>
                    <a:lstStyle/>
                    <a:p>
                      <a:r>
                        <a:rPr lang="en-US" dirty="0" smtClean="0"/>
                        <a:t>Control Test</a:t>
                      </a:r>
                      <a:endParaRPr lang="en-US" dirty="0"/>
                    </a:p>
                  </a:txBody>
                  <a:tcPr/>
                </a:tc>
                <a:tc>
                  <a:txBody>
                    <a:bodyPr/>
                    <a:lstStyle/>
                    <a:p>
                      <a:r>
                        <a:rPr lang="en-US" dirty="0" smtClean="0"/>
                        <a:t>Passed</a:t>
                      </a:r>
                      <a:endParaRPr lang="en-US" dirty="0"/>
                    </a:p>
                  </a:txBody>
                  <a:tcPr/>
                </a:tc>
              </a:tr>
              <a:tr h="370840">
                <a:tc>
                  <a:txBody>
                    <a:bodyPr/>
                    <a:lstStyle/>
                    <a:p>
                      <a:r>
                        <a:rPr lang="en-US" dirty="0" smtClean="0"/>
                        <a:t>Final Test</a:t>
                      </a:r>
                      <a:endParaRPr lang="en-US" dirty="0"/>
                    </a:p>
                  </a:txBody>
                  <a:tcPr/>
                </a:tc>
                <a:tc>
                  <a:txBody>
                    <a:bodyPr/>
                    <a:lstStyle/>
                    <a:p>
                      <a:r>
                        <a:rPr lang="en-US" dirty="0" smtClean="0"/>
                        <a:t>Passed</a:t>
                      </a:r>
                      <a:endParaRPr lang="en-US" dirty="0"/>
                    </a:p>
                  </a:txBody>
                  <a:tcPr/>
                </a:tc>
              </a:tr>
            </a:tbl>
          </a:graphicData>
        </a:graphic>
      </p:graphicFrame>
    </p:spTree>
    <p:extLst>
      <p:ext uri="{BB962C8B-B14F-4D97-AF65-F5344CB8AC3E}">
        <p14:creationId xmlns:p14="http://schemas.microsoft.com/office/powerpoint/2010/main" val="6706488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Requirements with Results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50815870"/>
              </p:ext>
            </p:extLst>
          </p:nvPr>
        </p:nvGraphicFramePr>
        <p:xfrm>
          <a:off x="685346" y="1843287"/>
          <a:ext cx="7765322" cy="4233423"/>
        </p:xfrm>
        <a:graphic>
          <a:graphicData uri="http://schemas.openxmlformats.org/drawingml/2006/table">
            <a:tbl>
              <a:tblPr firstRow="1" bandRow="1">
                <a:tableStyleId>{74C1A8A3-306A-4EB7-A6B1-4F7E0EB9C5D6}</a:tableStyleId>
              </a:tblPr>
              <a:tblGrid>
                <a:gridCol w="3429279"/>
                <a:gridCol w="1398216"/>
                <a:gridCol w="2937827"/>
              </a:tblGrid>
              <a:tr h="352985">
                <a:tc>
                  <a:txBody>
                    <a:bodyPr/>
                    <a:lstStyle/>
                    <a:p>
                      <a:pPr marL="0" algn="l" defTabSz="457200" rtl="0" eaLnBrk="1" latinLnBrk="0" hangingPunct="1"/>
                      <a:r>
                        <a:rPr lang="en-US" sz="1500" kern="1200" dirty="0" smtClean="0">
                          <a:solidFill>
                            <a:schemeClr val="bg1"/>
                          </a:solidFill>
                        </a:rPr>
                        <a:t>Initial Requirements</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solidFill>
                            <a:schemeClr val="bg1"/>
                          </a:solidFill>
                        </a:rPr>
                        <a:t>Final Status</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solidFill>
                            <a:schemeClr val="bg1"/>
                          </a:solidFill>
                        </a:rPr>
                        <a:t>Completion</a:t>
                      </a:r>
                      <a:endParaRPr lang="en-US" sz="1500" b="1" kern="1200" dirty="0">
                        <a:solidFill>
                          <a:schemeClr val="bg1"/>
                        </a:solidFill>
                        <a:latin typeface="+mn-lt"/>
                        <a:ea typeface="+mn-ea"/>
                        <a:cs typeface="+mn-cs"/>
                      </a:endParaRPr>
                    </a:p>
                  </a:txBody>
                  <a:tcPr marL="102117" marR="102117" marT="51059" marB="51059"/>
                </a:tc>
              </a:tr>
              <a:tr h="340389">
                <a:tc>
                  <a:txBody>
                    <a:bodyPr/>
                    <a:lstStyle/>
                    <a:p>
                      <a:pPr marL="0" algn="l" defTabSz="457200" rtl="0" eaLnBrk="1" latinLnBrk="0" hangingPunct="1"/>
                      <a:r>
                        <a:rPr lang="en-US" sz="1500" kern="1200" dirty="0" smtClean="0"/>
                        <a:t>Parts temperature rated (-40 to 80C)</a:t>
                      </a:r>
                      <a:endParaRPr lang="en-US" sz="1500" b="1" kern="1200" dirty="0">
                        <a:solidFill>
                          <a:schemeClr val="bg1"/>
                        </a:solidFill>
                        <a:latin typeface="+mn-lt"/>
                        <a:ea typeface="+mn-ea"/>
                        <a:cs typeface="+mn-cs"/>
                      </a:endParaRPr>
                    </a:p>
                  </a:txBody>
                  <a:tcPr marL="102117" marR="102117" marT="51059" marB="5105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t>No change</a:t>
                      </a:r>
                      <a:endParaRPr lang="en-US" sz="1500" b="1" kern="1200" dirty="0" smtClean="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Completed</a:t>
                      </a:r>
                      <a:endParaRPr lang="en-US" sz="1500" b="1" kern="1200" dirty="0">
                        <a:solidFill>
                          <a:schemeClr val="bg1"/>
                        </a:solidFill>
                        <a:latin typeface="+mn-lt"/>
                        <a:ea typeface="+mn-ea"/>
                        <a:cs typeface="+mn-cs"/>
                      </a:endParaRPr>
                    </a:p>
                  </a:txBody>
                  <a:tcPr marL="102117" marR="102117" marT="51059" marB="51059"/>
                </a:tc>
              </a:tr>
              <a:tr h="340389">
                <a:tc>
                  <a:txBody>
                    <a:bodyPr/>
                    <a:lstStyle/>
                    <a:p>
                      <a:pPr marL="0" algn="l" defTabSz="457200" rtl="0" eaLnBrk="1" latinLnBrk="0" hangingPunct="1"/>
                      <a:r>
                        <a:rPr lang="en-US" sz="1500" kern="1200" dirty="0" smtClean="0"/>
                        <a:t>Radio in 70cm band</a:t>
                      </a:r>
                      <a:endParaRPr lang="en-US" sz="1500" b="1" kern="1200" dirty="0">
                        <a:solidFill>
                          <a:schemeClr val="bg1"/>
                        </a:solidFill>
                        <a:latin typeface="+mn-lt"/>
                        <a:ea typeface="+mn-ea"/>
                        <a:cs typeface="+mn-cs"/>
                      </a:endParaRPr>
                    </a:p>
                  </a:txBody>
                  <a:tcPr marL="102117" marR="102117" marT="51059" marB="5105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t>No change</a:t>
                      </a:r>
                      <a:endParaRPr lang="en-US" sz="1500" b="1" kern="1200" dirty="0" smtClean="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Completed</a:t>
                      </a:r>
                      <a:endParaRPr lang="en-US" sz="1500" b="1" kern="1200" dirty="0">
                        <a:solidFill>
                          <a:schemeClr val="bg1"/>
                        </a:solidFill>
                        <a:latin typeface="+mn-lt"/>
                        <a:ea typeface="+mn-ea"/>
                        <a:cs typeface="+mn-cs"/>
                      </a:endParaRPr>
                    </a:p>
                  </a:txBody>
                  <a:tcPr marL="102117" marR="102117" marT="51059" marB="51059"/>
                </a:tc>
              </a:tr>
              <a:tr h="340389">
                <a:tc>
                  <a:txBody>
                    <a:bodyPr/>
                    <a:lstStyle/>
                    <a:p>
                      <a:pPr marL="0" algn="l" defTabSz="457200" rtl="0" eaLnBrk="1" latinLnBrk="0" hangingPunct="1"/>
                      <a:r>
                        <a:rPr lang="en-US" sz="1500" kern="1200" dirty="0" smtClean="0"/>
                        <a:t>10km link budget</a:t>
                      </a:r>
                      <a:endParaRPr lang="en-US" sz="1500" b="1" kern="1200" dirty="0">
                        <a:solidFill>
                          <a:schemeClr val="bg1"/>
                        </a:solidFill>
                        <a:latin typeface="+mn-lt"/>
                        <a:ea typeface="+mn-ea"/>
                        <a:cs typeface="+mn-cs"/>
                      </a:endParaRPr>
                    </a:p>
                  </a:txBody>
                  <a:tcPr marL="102117" marR="102117" marT="51059" marB="5105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t>No change</a:t>
                      </a:r>
                      <a:endParaRPr lang="en-US" sz="1500" b="1" kern="1200" dirty="0" smtClean="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Completed</a:t>
                      </a:r>
                      <a:endParaRPr lang="en-US" sz="1500" b="1" kern="1200" dirty="0">
                        <a:solidFill>
                          <a:schemeClr val="bg1"/>
                        </a:solidFill>
                        <a:latin typeface="+mn-lt"/>
                        <a:ea typeface="+mn-ea"/>
                        <a:cs typeface="+mn-cs"/>
                      </a:endParaRPr>
                    </a:p>
                  </a:txBody>
                  <a:tcPr marL="102117" marR="102117" marT="51059" marB="51059"/>
                </a:tc>
              </a:tr>
              <a:tr h="340389">
                <a:tc>
                  <a:txBody>
                    <a:bodyPr/>
                    <a:lstStyle/>
                    <a:p>
                      <a:pPr marL="0" algn="l" defTabSz="457200" rtl="0" eaLnBrk="1" latinLnBrk="0" hangingPunct="1"/>
                      <a:r>
                        <a:rPr lang="en-US" sz="1500" kern="1200" dirty="0" smtClean="0"/>
                        <a:t>Power without sunlight</a:t>
                      </a:r>
                      <a:endParaRPr lang="en-US" sz="1500" b="1" kern="1200" dirty="0">
                        <a:solidFill>
                          <a:schemeClr val="bg1"/>
                        </a:solidFill>
                        <a:latin typeface="+mn-lt"/>
                        <a:ea typeface="+mn-ea"/>
                        <a:cs typeface="+mn-cs"/>
                      </a:endParaRPr>
                    </a:p>
                  </a:txBody>
                  <a:tcPr marL="102117" marR="102117" marT="51059" marB="5105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t>No change</a:t>
                      </a:r>
                      <a:endParaRPr lang="en-US" sz="1500" b="1" kern="1200" dirty="0" smtClean="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Completed</a:t>
                      </a:r>
                      <a:endParaRPr lang="en-US" sz="1500" b="1" kern="1200" dirty="0">
                        <a:solidFill>
                          <a:schemeClr val="bg1"/>
                        </a:solidFill>
                        <a:latin typeface="+mn-lt"/>
                        <a:ea typeface="+mn-ea"/>
                        <a:cs typeface="+mn-cs"/>
                      </a:endParaRPr>
                    </a:p>
                  </a:txBody>
                  <a:tcPr marL="102117" marR="102117" marT="51059" marB="51059"/>
                </a:tc>
              </a:tr>
              <a:tr h="340389">
                <a:tc>
                  <a:txBody>
                    <a:bodyPr/>
                    <a:lstStyle/>
                    <a:p>
                      <a:pPr marL="0" algn="l" defTabSz="457200" rtl="0" eaLnBrk="1" latinLnBrk="0" hangingPunct="1"/>
                      <a:r>
                        <a:rPr lang="en-US" sz="1500" kern="1200" dirty="0" smtClean="0"/>
                        <a:t>Energy source switching</a:t>
                      </a:r>
                      <a:endParaRPr lang="en-US" sz="1500" b="1" kern="1200" dirty="0">
                        <a:solidFill>
                          <a:schemeClr val="bg1"/>
                        </a:solidFill>
                        <a:latin typeface="+mn-lt"/>
                        <a:ea typeface="+mn-ea"/>
                        <a:cs typeface="+mn-cs"/>
                      </a:endParaRPr>
                    </a:p>
                  </a:txBody>
                  <a:tcPr marL="102117" marR="102117" marT="51059" marB="5105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t>No change</a:t>
                      </a:r>
                      <a:endParaRPr lang="en-US" sz="1500" b="1" kern="1200" dirty="0" smtClean="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Completed</a:t>
                      </a:r>
                      <a:endParaRPr lang="en-US" sz="1500" b="1" kern="1200" dirty="0">
                        <a:solidFill>
                          <a:schemeClr val="bg1"/>
                        </a:solidFill>
                        <a:latin typeface="+mn-lt"/>
                        <a:ea typeface="+mn-ea"/>
                        <a:cs typeface="+mn-cs"/>
                      </a:endParaRPr>
                    </a:p>
                  </a:txBody>
                  <a:tcPr marL="102117" marR="102117" marT="51059" marB="51059"/>
                </a:tc>
              </a:tr>
              <a:tr h="578663">
                <a:tc>
                  <a:txBody>
                    <a:bodyPr/>
                    <a:lstStyle/>
                    <a:p>
                      <a:pPr marL="0" algn="l" defTabSz="457200" rtl="0" eaLnBrk="1" latinLnBrk="0" hangingPunct="1"/>
                      <a:r>
                        <a:rPr lang="en-US" sz="1500" kern="1200" dirty="0" smtClean="0"/>
                        <a:t>Environmental Tests (vacuum, temperature, acceleration)</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Removed</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N/A – The prototype will not be used in harsh environments</a:t>
                      </a:r>
                      <a:endParaRPr lang="en-US" sz="1500" b="1" kern="1200" dirty="0">
                        <a:solidFill>
                          <a:schemeClr val="bg1"/>
                        </a:solidFill>
                        <a:latin typeface="+mn-lt"/>
                        <a:ea typeface="+mn-ea"/>
                        <a:cs typeface="+mn-cs"/>
                      </a:endParaRPr>
                    </a:p>
                  </a:txBody>
                  <a:tcPr marL="102117" marR="102117" marT="51059" marB="51059"/>
                </a:tc>
              </a:tr>
              <a:tr h="340389">
                <a:tc>
                  <a:txBody>
                    <a:bodyPr/>
                    <a:lstStyle/>
                    <a:p>
                      <a:pPr marL="0" algn="l" defTabSz="457200" rtl="0" eaLnBrk="1" latinLnBrk="0" hangingPunct="1"/>
                      <a:r>
                        <a:rPr lang="en-US" sz="1500" kern="1200" dirty="0" smtClean="0"/>
                        <a:t>Radiation Tolerant Watchdog</a:t>
                      </a:r>
                      <a:endParaRPr lang="en-US" sz="1500" b="1" kern="1200" dirty="0">
                        <a:solidFill>
                          <a:schemeClr val="bg1"/>
                        </a:solidFill>
                        <a:latin typeface="+mn-lt"/>
                        <a:ea typeface="+mn-ea"/>
                        <a:cs typeface="+mn-cs"/>
                      </a:endParaRPr>
                    </a:p>
                  </a:txBody>
                  <a:tcPr marL="102117" marR="102117" marT="51059" marB="5105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t>No change</a:t>
                      </a:r>
                      <a:endParaRPr lang="en-US" sz="1500" b="1" kern="1200" dirty="0" smtClean="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Completed</a:t>
                      </a:r>
                      <a:endParaRPr lang="en-US" sz="1500" b="1" kern="1200" dirty="0">
                        <a:solidFill>
                          <a:schemeClr val="bg1"/>
                        </a:solidFill>
                        <a:latin typeface="+mn-lt"/>
                        <a:ea typeface="+mn-ea"/>
                        <a:cs typeface="+mn-cs"/>
                      </a:endParaRPr>
                    </a:p>
                  </a:txBody>
                  <a:tcPr marL="102117" marR="102117" marT="51059" marB="51059"/>
                </a:tc>
              </a:tr>
              <a:tr h="340389">
                <a:tc>
                  <a:txBody>
                    <a:bodyPr/>
                    <a:lstStyle/>
                    <a:p>
                      <a:pPr marL="0" algn="l" defTabSz="457200" rtl="0" eaLnBrk="1" latinLnBrk="0" hangingPunct="1"/>
                      <a:r>
                        <a:rPr lang="en-US" sz="1500" kern="1200" dirty="0" smtClean="0"/>
                        <a:t>Power switches for other blocks</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No change</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Completed</a:t>
                      </a:r>
                      <a:endParaRPr lang="en-US" sz="1500" b="1" kern="1200" dirty="0">
                        <a:solidFill>
                          <a:schemeClr val="bg1"/>
                        </a:solidFill>
                        <a:latin typeface="+mn-lt"/>
                        <a:ea typeface="+mn-ea"/>
                        <a:cs typeface="+mn-cs"/>
                      </a:endParaRPr>
                    </a:p>
                  </a:txBody>
                  <a:tcPr marL="102117" marR="102117" marT="51059" marB="51059"/>
                </a:tc>
              </a:tr>
              <a:tr h="340389">
                <a:tc>
                  <a:txBody>
                    <a:bodyPr/>
                    <a:lstStyle/>
                    <a:p>
                      <a:pPr marL="0" algn="l" defTabSz="457200" rtl="0" eaLnBrk="1" latinLnBrk="0" hangingPunct="1"/>
                      <a:r>
                        <a:rPr lang="en-US" sz="1500" kern="1200" dirty="0" smtClean="0"/>
                        <a:t>Conforms to CubeSat standard</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No change</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Completed</a:t>
                      </a:r>
                      <a:endParaRPr lang="en-US" sz="1500" b="1" kern="1200" dirty="0">
                        <a:solidFill>
                          <a:schemeClr val="bg1"/>
                        </a:solidFill>
                        <a:latin typeface="+mn-lt"/>
                        <a:ea typeface="+mn-ea"/>
                        <a:cs typeface="+mn-cs"/>
                      </a:endParaRPr>
                    </a:p>
                  </a:txBody>
                  <a:tcPr marL="102117" marR="102117" marT="51059" marB="51059"/>
                </a:tc>
              </a:tr>
              <a:tr h="578663">
                <a:tc>
                  <a:txBody>
                    <a:bodyPr/>
                    <a:lstStyle/>
                    <a:p>
                      <a:pPr marL="0" algn="l" defTabSz="457200" rtl="0" eaLnBrk="1" latinLnBrk="0" hangingPunct="1"/>
                      <a:r>
                        <a:rPr lang="en-US" sz="1500" kern="1200" dirty="0" smtClean="0"/>
                        <a:t>Monitor Energy Storage</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Removed</a:t>
                      </a:r>
                      <a:endParaRPr lang="en-US" sz="1500" b="1" kern="1200" dirty="0">
                        <a:solidFill>
                          <a:schemeClr val="bg1"/>
                        </a:solidFill>
                        <a:latin typeface="+mn-lt"/>
                        <a:ea typeface="+mn-ea"/>
                        <a:cs typeface="+mn-cs"/>
                      </a:endParaRPr>
                    </a:p>
                  </a:txBody>
                  <a:tcPr marL="102117" marR="102117" marT="51059" marB="51059"/>
                </a:tc>
                <a:tc>
                  <a:txBody>
                    <a:bodyPr/>
                    <a:lstStyle/>
                    <a:p>
                      <a:pPr marL="0" algn="l" defTabSz="457200" rtl="0" eaLnBrk="1" latinLnBrk="0" hangingPunct="1"/>
                      <a:r>
                        <a:rPr lang="en-US" sz="1500" kern="1200" dirty="0" smtClean="0"/>
                        <a:t>N/A - Power system management removed</a:t>
                      </a:r>
                      <a:endParaRPr lang="en-US" sz="1500" b="1" kern="1200" dirty="0">
                        <a:solidFill>
                          <a:schemeClr val="bg1"/>
                        </a:solidFill>
                        <a:latin typeface="+mn-lt"/>
                        <a:ea typeface="+mn-ea"/>
                        <a:cs typeface="+mn-cs"/>
                      </a:endParaRPr>
                    </a:p>
                  </a:txBody>
                  <a:tcPr marL="102117" marR="102117" marT="51059" marB="51059"/>
                </a:tc>
              </a:tr>
            </a:tbl>
          </a:graphicData>
        </a:graphic>
      </p:graphicFrame>
    </p:spTree>
    <p:extLst>
      <p:ext uri="{BB962C8B-B14F-4D97-AF65-F5344CB8AC3E}">
        <p14:creationId xmlns:p14="http://schemas.microsoft.com/office/powerpoint/2010/main" val="20777729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sz="4400" dirty="0"/>
              <a:t>Budget</a:t>
            </a:r>
            <a:r>
              <a:rPr lang="en-US" dirty="0"/>
              <a:t/>
            </a:r>
            <a:br>
              <a:rPr lang="en-US" dirty="0"/>
            </a:br>
            <a:r>
              <a:rPr lang="en-US" sz="2200" dirty="0"/>
              <a:t>Up to $1000</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736968212"/>
              </p:ext>
            </p:extLst>
          </p:nvPr>
        </p:nvGraphicFramePr>
        <p:xfrm>
          <a:off x="685346" y="2210069"/>
          <a:ext cx="7765324" cy="2926080"/>
        </p:xfrm>
        <a:graphic>
          <a:graphicData uri="http://schemas.openxmlformats.org/drawingml/2006/table">
            <a:tbl>
              <a:tblPr firstRow="1" lastRow="1" bandRow="1">
                <a:tableStyleId>{74C1A8A3-306A-4EB7-A6B1-4F7E0EB9C5D6}</a:tableStyleId>
              </a:tblPr>
              <a:tblGrid>
                <a:gridCol w="3882662"/>
                <a:gridCol w="3882662"/>
              </a:tblGrid>
              <a:tr h="0">
                <a:tc>
                  <a:txBody>
                    <a:bodyPr/>
                    <a:lstStyle/>
                    <a:p>
                      <a:r>
                        <a:rPr lang="en-US" dirty="0" smtClean="0">
                          <a:solidFill>
                            <a:schemeClr val="bg1"/>
                          </a:solidFill>
                        </a:rPr>
                        <a:t>Item</a:t>
                      </a:r>
                      <a:endParaRPr lang="en-US" dirty="0">
                        <a:solidFill>
                          <a:schemeClr val="bg1"/>
                        </a:solidFill>
                      </a:endParaRPr>
                    </a:p>
                  </a:txBody>
                  <a:tcPr/>
                </a:tc>
                <a:tc>
                  <a:txBody>
                    <a:bodyPr/>
                    <a:lstStyle/>
                    <a:p>
                      <a:pPr algn="r"/>
                      <a:r>
                        <a:rPr lang="en-US" dirty="0" smtClean="0">
                          <a:solidFill>
                            <a:schemeClr val="bg1"/>
                          </a:solidFill>
                        </a:rPr>
                        <a:t>Cost</a:t>
                      </a:r>
                      <a:endParaRPr lang="en-US" dirty="0">
                        <a:solidFill>
                          <a:schemeClr val="bg1"/>
                        </a:solidFill>
                      </a:endParaRPr>
                    </a:p>
                  </a:txBody>
                  <a:tcPr/>
                </a:tc>
              </a:tr>
              <a:tr h="0">
                <a:tc>
                  <a:txBody>
                    <a:bodyPr/>
                    <a:lstStyle/>
                    <a:p>
                      <a:r>
                        <a:rPr lang="en-US" dirty="0" smtClean="0"/>
                        <a:t>System Controller Stencil (2)</a:t>
                      </a:r>
                      <a:endParaRPr lang="en-US" dirty="0">
                        <a:solidFill>
                          <a:schemeClr val="bg1"/>
                        </a:solidFill>
                      </a:endParaRPr>
                    </a:p>
                  </a:txBody>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smtClean="0"/>
                        <a:t>$33.46</a:t>
                      </a:r>
                      <a:endParaRPr lang="en-US" dirty="0" smtClean="0">
                        <a:solidFill>
                          <a:schemeClr val="bg1"/>
                        </a:solidFill>
                      </a:endParaRPr>
                    </a:p>
                  </a:txBody>
                  <a:tcPr/>
                </a:tc>
              </a:tr>
              <a:tr h="0">
                <a:tc>
                  <a:txBody>
                    <a:bodyPr/>
                    <a:lstStyle/>
                    <a:p>
                      <a:r>
                        <a:rPr lang="en-US" dirty="0" smtClean="0"/>
                        <a:t>Low-Gain-Radio Stencil (2)</a:t>
                      </a:r>
                      <a:endParaRPr lang="en-US" dirty="0">
                        <a:solidFill>
                          <a:schemeClr val="bg1"/>
                        </a:solidFill>
                      </a:endParaRPr>
                    </a:p>
                  </a:txBody>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smtClean="0"/>
                        <a:t>$52.08</a:t>
                      </a:r>
                      <a:endParaRPr lang="en-US" dirty="0" smtClean="0">
                        <a:solidFill>
                          <a:schemeClr val="bg1"/>
                        </a:solidFill>
                      </a:endParaRPr>
                    </a:p>
                  </a:txBody>
                  <a:tcPr/>
                </a:tc>
              </a:tr>
              <a:tr h="0">
                <a:tc>
                  <a:txBody>
                    <a:bodyPr/>
                    <a:lstStyle/>
                    <a:p>
                      <a:r>
                        <a:rPr lang="en-US" dirty="0" smtClean="0"/>
                        <a:t>System Controller Parts (With Spares)</a:t>
                      </a:r>
                      <a:endParaRPr lang="en-US" dirty="0">
                        <a:solidFill>
                          <a:schemeClr val="bg1"/>
                        </a:solidFill>
                      </a:endParaRPr>
                    </a:p>
                  </a:txBody>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smtClean="0"/>
                        <a:t>$307.96</a:t>
                      </a:r>
                      <a:endParaRPr lang="en-US" dirty="0" smtClean="0">
                        <a:solidFill>
                          <a:schemeClr val="bg1"/>
                        </a:solidFill>
                      </a:endParaRPr>
                    </a:p>
                  </a:txBody>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Low Gain Radio Parts (With Spares)</a:t>
                      </a:r>
                      <a:endParaRPr lang="en-US" dirty="0" smtClean="0">
                        <a:solidFill>
                          <a:schemeClr val="bg1"/>
                        </a:solidFill>
                      </a:endParaRPr>
                    </a:p>
                  </a:txBody>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smtClean="0"/>
                        <a:t>$200.89</a:t>
                      </a:r>
                      <a:endParaRPr lang="en-US" dirty="0" smtClean="0">
                        <a:solidFill>
                          <a:schemeClr val="bg1"/>
                        </a:solidFill>
                      </a:endParaRPr>
                    </a:p>
                  </a:txBody>
                  <a:tcPr/>
                </a:tc>
              </a:tr>
              <a:tr h="0">
                <a:tc>
                  <a:txBody>
                    <a:bodyPr/>
                    <a:lstStyle/>
                    <a:p>
                      <a:r>
                        <a:rPr lang="en-US" dirty="0" smtClean="0"/>
                        <a:t>System Controller Board (3)</a:t>
                      </a:r>
                      <a:endParaRPr lang="en-US" dirty="0">
                        <a:solidFill>
                          <a:schemeClr val="bg1"/>
                        </a:solidFill>
                      </a:endParaRPr>
                    </a:p>
                  </a:txBody>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smtClean="0"/>
                        <a:t>$153.70</a:t>
                      </a:r>
                      <a:endParaRPr lang="en-US" dirty="0" smtClean="0">
                        <a:solidFill>
                          <a:schemeClr val="bg1"/>
                        </a:solidFill>
                      </a:endParaRPr>
                    </a:p>
                  </a:txBody>
                  <a:tcPr/>
                </a:tc>
              </a:tr>
              <a:tr h="0">
                <a:tc>
                  <a:txBody>
                    <a:bodyPr/>
                    <a:lstStyle/>
                    <a:p>
                      <a:r>
                        <a:rPr lang="en-US" dirty="0" smtClean="0"/>
                        <a:t>Low Gain Radio  Board (3)</a:t>
                      </a:r>
                      <a:endParaRPr lang="en-US" dirty="0">
                        <a:solidFill>
                          <a:schemeClr val="bg1"/>
                        </a:solidFill>
                      </a:endParaRPr>
                    </a:p>
                  </a:txBody>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en-US" dirty="0" smtClean="0"/>
                        <a:t>$153.70</a:t>
                      </a:r>
                      <a:endParaRPr lang="en-US" dirty="0" smtClean="0">
                        <a:solidFill>
                          <a:schemeClr val="bg1"/>
                        </a:solidFill>
                      </a:endParaRPr>
                    </a:p>
                  </a:txBody>
                  <a:tcPr/>
                </a:tc>
              </a:tr>
              <a:tr h="0">
                <a:tc>
                  <a:txBody>
                    <a:bodyPr/>
                    <a:lstStyle/>
                    <a:p>
                      <a:r>
                        <a:rPr lang="en-US" dirty="0" smtClean="0"/>
                        <a:t>Total</a:t>
                      </a:r>
                      <a:endParaRPr lang="en-US" dirty="0">
                        <a:solidFill>
                          <a:schemeClr val="bg1"/>
                        </a:solidFill>
                      </a:endParaRPr>
                    </a:p>
                  </a:txBody>
                  <a:tcPr>
                    <a:solidFill>
                      <a:srgbClr val="6BA841"/>
                    </a:solidFill>
                  </a:tcPr>
                </a:tc>
                <a:tc>
                  <a:txBody>
                    <a:bodyPr/>
                    <a:lstStyle/>
                    <a:p>
                      <a:pPr algn="r"/>
                      <a:r>
                        <a:rPr lang="en-US" dirty="0" smtClean="0"/>
                        <a:t>$901.79</a:t>
                      </a:r>
                      <a:endParaRPr lang="en-US" dirty="0">
                        <a:solidFill>
                          <a:schemeClr val="bg1"/>
                        </a:solidFill>
                      </a:endParaRPr>
                    </a:p>
                  </a:txBody>
                  <a:tcPr>
                    <a:solidFill>
                      <a:srgbClr val="6BA841"/>
                    </a:solidFill>
                  </a:tcPr>
                </a:tc>
              </a:tr>
            </a:tbl>
          </a:graphicData>
        </a:graphic>
      </p:graphicFrame>
    </p:spTree>
    <p:extLst>
      <p:ext uri="{BB962C8B-B14F-4D97-AF65-F5344CB8AC3E}">
        <p14:creationId xmlns:p14="http://schemas.microsoft.com/office/powerpoint/2010/main" val="6719715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Impact</a:t>
            </a:r>
            <a:endParaRPr lang="en-US" dirty="0"/>
          </a:p>
        </p:txBody>
      </p:sp>
      <p:sp>
        <p:nvSpPr>
          <p:cNvPr id="3" name="Content Placeholder 2"/>
          <p:cNvSpPr>
            <a:spLocks noGrp="1"/>
          </p:cNvSpPr>
          <p:nvPr>
            <p:ph idx="1"/>
          </p:nvPr>
        </p:nvSpPr>
        <p:spPr/>
        <p:txBody>
          <a:bodyPr/>
          <a:lstStyle/>
          <a:p>
            <a:endParaRPr lang="en-US" dirty="0" smtClean="0"/>
          </a:p>
        </p:txBody>
      </p:sp>
    </p:spTree>
    <p:extLst>
      <p:ext uri="{BB962C8B-B14F-4D97-AF65-F5344CB8AC3E}">
        <p14:creationId xmlns:p14="http://schemas.microsoft.com/office/powerpoint/2010/main" val="32755856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Changes and Improvements</a:t>
            </a:r>
            <a:endParaRPr lang="en-US" dirty="0"/>
          </a:p>
        </p:txBody>
      </p:sp>
      <p:sp>
        <p:nvSpPr>
          <p:cNvPr id="3" name="Content Placeholder 2"/>
          <p:cNvSpPr>
            <a:spLocks noGrp="1"/>
          </p:cNvSpPr>
          <p:nvPr>
            <p:ph idx="1"/>
          </p:nvPr>
        </p:nvSpPr>
        <p:spPr/>
        <p:txBody>
          <a:bodyPr/>
          <a:lstStyle/>
          <a:p>
            <a:r>
              <a:rPr lang="en-US" dirty="0" smtClean="0"/>
              <a:t>No NXP (maybe)</a:t>
            </a:r>
          </a:p>
          <a:p>
            <a:r>
              <a:rPr lang="en-US" dirty="0" smtClean="0"/>
              <a:t>Inverter</a:t>
            </a:r>
          </a:p>
          <a:p>
            <a:r>
              <a:rPr lang="en-US" dirty="0" smtClean="0"/>
              <a:t>Skyworks LNA</a:t>
            </a:r>
            <a:endParaRPr lang="en-US" dirty="0"/>
          </a:p>
        </p:txBody>
      </p:sp>
    </p:spTree>
    <p:extLst>
      <p:ext uri="{BB962C8B-B14F-4D97-AF65-F5344CB8AC3E}">
        <p14:creationId xmlns:p14="http://schemas.microsoft.com/office/powerpoint/2010/main" val="13798074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r>
              <a:rPr lang="en-US" dirty="0" smtClean="0"/>
              <a:t>Hack sessions, working together</a:t>
            </a:r>
          </a:p>
          <a:p>
            <a:r>
              <a:rPr lang="en-US" dirty="0" smtClean="0"/>
              <a:t>More communication between teams</a:t>
            </a:r>
          </a:p>
          <a:p>
            <a:r>
              <a:rPr lang="en-US" dirty="0" smtClean="0"/>
              <a:t>Work on harder tasks together</a:t>
            </a:r>
          </a:p>
          <a:p>
            <a:endParaRPr lang="en-US" dirty="0"/>
          </a:p>
        </p:txBody>
      </p:sp>
    </p:spTree>
    <p:extLst>
      <p:ext uri="{BB962C8B-B14F-4D97-AF65-F5344CB8AC3E}">
        <p14:creationId xmlns:p14="http://schemas.microsoft.com/office/powerpoint/2010/main" val="41638007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Bigger Picture</a:t>
            </a:r>
            <a:endParaRPr lang="en-US" dirty="0">
              <a:solidFill>
                <a:schemeClr val="tx1"/>
              </a:solidFill>
            </a:endParaRPr>
          </a:p>
        </p:txBody>
      </p:sp>
      <p:sp>
        <p:nvSpPr>
          <p:cNvPr id="3" name="Content Placeholder 2"/>
          <p:cNvSpPr>
            <a:spLocks noGrp="1"/>
          </p:cNvSpPr>
          <p:nvPr>
            <p:ph idx="1"/>
          </p:nvPr>
        </p:nvSpPr>
        <p:spPr/>
        <p:txBody>
          <a:bodyPr/>
          <a:lstStyle/>
          <a:p>
            <a:r>
              <a:rPr lang="en-US" dirty="0">
                <a:solidFill>
                  <a:schemeClr val="tx1"/>
                </a:solidFill>
                <a:effectLst/>
              </a:rPr>
              <a:t>Building a C3 system from scratch to meet</a:t>
            </a:r>
          </a:p>
          <a:p>
            <a:pPr lvl="1"/>
            <a:r>
              <a:rPr lang="en-US" dirty="0">
                <a:solidFill>
                  <a:schemeClr val="tx1"/>
                </a:solidFill>
                <a:effectLst/>
              </a:rPr>
              <a:t>The harsh environment of space</a:t>
            </a:r>
          </a:p>
          <a:p>
            <a:pPr lvl="1"/>
            <a:r>
              <a:rPr lang="en-US" dirty="0">
                <a:solidFill>
                  <a:schemeClr val="tx1"/>
                </a:solidFill>
                <a:effectLst/>
              </a:rPr>
              <a:t>Compliance with governmental regulations</a:t>
            </a:r>
          </a:p>
          <a:p>
            <a:r>
              <a:rPr lang="en-US" dirty="0">
                <a:solidFill>
                  <a:schemeClr val="tx1"/>
                </a:solidFill>
                <a:effectLst/>
              </a:rPr>
              <a:t>Programming the </a:t>
            </a:r>
            <a:r>
              <a:rPr lang="en-US" dirty="0" smtClean="0">
                <a:solidFill>
                  <a:schemeClr val="tx1"/>
                </a:solidFill>
                <a:effectLst/>
              </a:rPr>
              <a:t>module </a:t>
            </a:r>
            <a:r>
              <a:rPr lang="en-US" dirty="0">
                <a:solidFill>
                  <a:schemeClr val="tx1"/>
                </a:solidFill>
                <a:effectLst/>
              </a:rPr>
              <a:t>to perform the aforementioned duties</a:t>
            </a:r>
          </a:p>
          <a:p>
            <a:r>
              <a:rPr lang="en-US" dirty="0">
                <a:solidFill>
                  <a:schemeClr val="tx1"/>
                </a:solidFill>
                <a:effectLst/>
              </a:rPr>
              <a:t>Testing and verifying the device</a:t>
            </a:r>
          </a:p>
          <a:p>
            <a:r>
              <a:rPr lang="en-US" dirty="0">
                <a:solidFill>
                  <a:schemeClr val="tx1"/>
                </a:solidFill>
                <a:effectLst/>
              </a:rPr>
              <a:t>Documentation</a:t>
            </a:r>
          </a:p>
          <a:p>
            <a:r>
              <a:rPr lang="en-US" dirty="0">
                <a:solidFill>
                  <a:schemeClr val="tx1"/>
                </a:solidFill>
                <a:effectLst/>
              </a:rPr>
              <a:t>Adhering to the PSAS open-source </a:t>
            </a:r>
            <a:r>
              <a:rPr lang="en-US" dirty="0" smtClean="0">
                <a:solidFill>
                  <a:schemeClr val="tx1"/>
                </a:solidFill>
                <a:effectLst/>
              </a:rPr>
              <a:t>standard</a:t>
            </a:r>
            <a:endParaRPr lang="en-US" dirty="0">
              <a:solidFill>
                <a:schemeClr val="tx1"/>
              </a:solidFill>
              <a:effectLst/>
            </a:endParaRPr>
          </a:p>
        </p:txBody>
      </p:sp>
    </p:spTree>
    <p:extLst>
      <p:ext uri="{BB962C8B-B14F-4D97-AF65-F5344CB8AC3E}">
        <p14:creationId xmlns:p14="http://schemas.microsoft.com/office/powerpoint/2010/main" val="15538124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Shape 1"/>
          <p:cNvSpPr txBox="1"/>
          <p:nvPr/>
        </p:nvSpPr>
        <p:spPr>
          <a:xfrm>
            <a:off x="0" y="14760"/>
            <a:ext cx="9136440" cy="1236600"/>
          </a:xfrm>
          <a:prstGeom prst="rect">
            <a:avLst/>
          </a:prstGeom>
        </p:spPr>
        <p:txBody>
          <a:bodyPr anchor="ctr"/>
          <a:lstStyle/>
          <a:p>
            <a:pPr algn="ctr">
              <a:lnSpc>
                <a:spcPct val="100000"/>
              </a:lnSpc>
            </a:pPr>
            <a:endParaRPr dirty="0"/>
          </a:p>
        </p:txBody>
      </p:sp>
      <p:sp>
        <p:nvSpPr>
          <p:cNvPr id="113" name="TextShape 2"/>
          <p:cNvSpPr txBox="1"/>
          <p:nvPr/>
        </p:nvSpPr>
        <p:spPr>
          <a:xfrm>
            <a:off x="312480" y="1894680"/>
            <a:ext cx="8610120" cy="4068720"/>
          </a:xfrm>
          <a:prstGeom prst="rect">
            <a:avLst/>
          </a:prstGeom>
        </p:spPr>
        <p:txBody>
          <a:bodyPr/>
          <a:lstStyle/>
          <a:p>
            <a:pPr>
              <a:lnSpc>
                <a:spcPct val="100000"/>
              </a:lnSpc>
            </a:pPr>
            <a:endParaRPr dirty="0"/>
          </a:p>
        </p:txBody>
      </p:sp>
      <p:sp>
        <p:nvSpPr>
          <p:cNvPr id="2" name="Title 1"/>
          <p:cNvSpPr>
            <a:spLocks noGrp="1"/>
          </p:cNvSpPr>
          <p:nvPr>
            <p:ph type="title"/>
          </p:nvPr>
        </p:nvSpPr>
        <p:spPr/>
        <p:txBody>
          <a:bodyPr>
            <a:normAutofit/>
          </a:bodyPr>
          <a:lstStyle/>
          <a:p>
            <a:r>
              <a:rPr lang="en-US" dirty="0"/>
              <a:t>IP and Prior </a:t>
            </a:r>
            <a:r>
              <a:rPr lang="en-US" dirty="0" smtClean="0"/>
              <a:t>Work</a:t>
            </a:r>
            <a:endParaRPr lang="en-US" dirty="0"/>
          </a:p>
        </p:txBody>
      </p:sp>
      <p:sp>
        <p:nvSpPr>
          <p:cNvPr id="3" name="Content Placeholder 2"/>
          <p:cNvSpPr>
            <a:spLocks noGrp="1"/>
          </p:cNvSpPr>
          <p:nvPr>
            <p:ph idx="1"/>
          </p:nvPr>
        </p:nvSpPr>
        <p:spPr/>
        <p:txBody>
          <a:bodyPr>
            <a:normAutofit lnSpcReduction="10000"/>
          </a:bodyPr>
          <a:lstStyle/>
          <a:p>
            <a:pPr marL="36900" indent="0">
              <a:buNone/>
            </a:pPr>
            <a:r>
              <a:rPr lang="en-US" sz="2400" dirty="0" smtClean="0"/>
              <a:t>Datasheets</a:t>
            </a:r>
          </a:p>
          <a:p>
            <a:r>
              <a:rPr lang="en-US" sz="2400" dirty="0" smtClean="0"/>
              <a:t>Freescale/NXP</a:t>
            </a:r>
          </a:p>
          <a:p>
            <a:r>
              <a:rPr lang="en-US" sz="2400" dirty="0" smtClean="0"/>
              <a:t>Silicon Labs</a:t>
            </a:r>
          </a:p>
          <a:p>
            <a:r>
              <a:rPr lang="en-US" sz="2400" dirty="0" smtClean="0"/>
              <a:t>Murata</a:t>
            </a:r>
          </a:p>
          <a:p>
            <a:r>
              <a:rPr lang="en-US" sz="2400" dirty="0" smtClean="0"/>
              <a:t>Microchip Technology</a:t>
            </a:r>
          </a:p>
          <a:p>
            <a:r>
              <a:rPr lang="en-US" sz="2400" dirty="0" err="1" smtClean="0"/>
              <a:t>Micrel</a:t>
            </a:r>
            <a:endParaRPr lang="en-US" dirty="0"/>
          </a:p>
          <a:p>
            <a:pPr marL="36900" indent="0">
              <a:buNone/>
            </a:pPr>
            <a:r>
              <a:rPr lang="en-US" sz="2400" dirty="0" smtClean="0"/>
              <a:t>All </a:t>
            </a:r>
            <a:r>
              <a:rPr lang="en-US" sz="2400" dirty="0"/>
              <a:t>open </a:t>
            </a:r>
            <a:r>
              <a:rPr lang="en-US" sz="2400" dirty="0" smtClean="0"/>
              <a:t>source</a:t>
            </a:r>
          </a:p>
          <a:p>
            <a:r>
              <a:rPr lang="en-US" sz="2400" dirty="0" err="1" smtClean="0"/>
              <a:t>ATMega</a:t>
            </a:r>
            <a:r>
              <a:rPr lang="en-US" sz="2400" dirty="0" smtClean="0"/>
              <a:t> drivers from Peter </a:t>
            </a:r>
            <a:r>
              <a:rPr lang="en-US" sz="2400" dirty="0" err="1" smtClean="0"/>
              <a:t>Fleury</a:t>
            </a:r>
            <a:endParaRPr lang="en-US" dirty="0"/>
          </a:p>
          <a:p>
            <a:endParaRPr lang="en-US" dirty="0"/>
          </a:p>
          <a:p>
            <a:endParaRPr lang="en-US" dirty="0"/>
          </a:p>
          <a:p>
            <a:endParaRPr lang="en-US" dirty="0"/>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Shape 1"/>
          <p:cNvSpPr txBox="1"/>
          <p:nvPr/>
        </p:nvSpPr>
        <p:spPr>
          <a:xfrm>
            <a:off x="1866960" y="-52920"/>
            <a:ext cx="5105160" cy="1236600"/>
          </a:xfrm>
          <a:prstGeom prst="rect">
            <a:avLst/>
          </a:prstGeom>
        </p:spPr>
        <p:txBody>
          <a:bodyPr anchor="ctr"/>
          <a:lstStyle/>
          <a:p>
            <a:pPr algn="ctr">
              <a:lnSpc>
                <a:spcPct val="100000"/>
              </a:lnSpc>
            </a:pPr>
            <a:endParaRPr dirty="0"/>
          </a:p>
        </p:txBody>
      </p:sp>
      <p:sp>
        <p:nvSpPr>
          <p:cNvPr id="125" name="CustomShape 2"/>
          <p:cNvSpPr/>
          <p:nvPr/>
        </p:nvSpPr>
        <p:spPr>
          <a:xfrm>
            <a:off x="457200" y="1905120"/>
            <a:ext cx="5257440" cy="3929040"/>
          </a:xfrm>
          <a:prstGeom prst="rect">
            <a:avLst/>
          </a:prstGeom>
        </p:spPr>
        <p:txBody>
          <a:bodyPr lIns="90000" tIns="45000" rIns="90000" bIns="45000"/>
          <a:lstStyle/>
          <a:p>
            <a:pPr>
              <a:lnSpc>
                <a:spcPct val="100000"/>
              </a:lnSpc>
            </a:pPr>
            <a:endParaRPr dirty="0"/>
          </a:p>
        </p:txBody>
      </p:sp>
      <p:pic>
        <p:nvPicPr>
          <p:cNvPr id="126" name="Picture 2"/>
          <p:cNvPicPr/>
          <p:nvPr/>
        </p:nvPicPr>
        <p:blipFill>
          <a:blip r:embed="rId3"/>
          <a:stretch>
            <a:fillRect/>
          </a:stretch>
        </p:blipFill>
        <p:spPr>
          <a:xfrm>
            <a:off x="5083135" y="1905120"/>
            <a:ext cx="3098180" cy="3098180"/>
          </a:xfrm>
          <a:prstGeom prst="rect">
            <a:avLst/>
          </a:prstGeom>
        </p:spPr>
      </p:pic>
      <p:sp>
        <p:nvSpPr>
          <p:cNvPr id="2" name="Title 1"/>
          <p:cNvSpPr>
            <a:spLocks noGrp="1"/>
          </p:cNvSpPr>
          <p:nvPr>
            <p:ph type="title"/>
          </p:nvPr>
        </p:nvSpPr>
        <p:spPr/>
        <p:txBody>
          <a:bodyPr>
            <a:normAutofit/>
          </a:bodyPr>
          <a:lstStyle/>
          <a:p>
            <a:r>
              <a:rPr lang="en-US" dirty="0"/>
              <a:t>Acknowledgments</a:t>
            </a:r>
          </a:p>
        </p:txBody>
      </p:sp>
      <p:sp>
        <p:nvSpPr>
          <p:cNvPr id="3" name="Content Placeholder 2"/>
          <p:cNvSpPr>
            <a:spLocks noGrp="1"/>
          </p:cNvSpPr>
          <p:nvPr>
            <p:ph idx="1"/>
          </p:nvPr>
        </p:nvSpPr>
        <p:spPr>
          <a:xfrm>
            <a:off x="685346" y="1732450"/>
            <a:ext cx="5483806" cy="4058751"/>
          </a:xfrm>
        </p:spPr>
        <p:txBody>
          <a:bodyPr>
            <a:normAutofit/>
          </a:bodyPr>
          <a:lstStyle/>
          <a:p>
            <a:r>
              <a:rPr lang="en-US" dirty="0"/>
              <a:t>Portland State University</a:t>
            </a:r>
          </a:p>
          <a:p>
            <a:r>
              <a:rPr lang="en-US" dirty="0" smtClean="0"/>
              <a:t>Aerospace </a:t>
            </a:r>
            <a:r>
              <a:rPr lang="en-US" dirty="0"/>
              <a:t>Society (PSAS</a:t>
            </a:r>
            <a:r>
              <a:rPr lang="en-US" dirty="0" smtClean="0"/>
              <a:t>)</a:t>
            </a:r>
          </a:p>
          <a:p>
            <a:pPr lvl="1"/>
            <a:r>
              <a:rPr lang="en-US" dirty="0" smtClean="0"/>
              <a:t>Andrew</a:t>
            </a:r>
          </a:p>
          <a:p>
            <a:pPr lvl="1"/>
            <a:r>
              <a:rPr lang="en-US" dirty="0" smtClean="0"/>
              <a:t>Glenn</a:t>
            </a:r>
          </a:p>
          <a:p>
            <a:pPr lvl="1"/>
            <a:r>
              <a:rPr lang="en-US" dirty="0" smtClean="0"/>
              <a:t>Theo</a:t>
            </a:r>
          </a:p>
          <a:p>
            <a:pPr lvl="1"/>
            <a:r>
              <a:rPr lang="en-US" dirty="0" smtClean="0"/>
              <a:t>Kenny</a:t>
            </a:r>
          </a:p>
          <a:p>
            <a:pPr lvl="1"/>
            <a:r>
              <a:rPr lang="en-US" dirty="0" smtClean="0"/>
              <a:t>Jaime</a:t>
            </a:r>
          </a:p>
          <a:p>
            <a:pPr lvl="1"/>
            <a:r>
              <a:rPr lang="en-US" dirty="0" smtClean="0"/>
              <a:t>Eric</a:t>
            </a:r>
          </a:p>
          <a:p>
            <a:endParaRPr lang="en-US" dirty="0"/>
          </a:p>
          <a:p>
            <a:endParaRPr lang="en-US" dirty="0"/>
          </a:p>
          <a:p>
            <a:endParaRPr lang="en-US" dirty="0"/>
          </a:p>
          <a:p>
            <a:endParaRPr lang="en-US" dirty="0"/>
          </a:p>
        </p:txBody>
      </p:sp>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Q&amp;A / DEMO</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0444805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Project Requirements</a:t>
            </a:r>
            <a:endParaRPr lang="en-US" dirty="0">
              <a:solidFill>
                <a:schemeClr val="tx1"/>
              </a:solidFill>
            </a:endParaRPr>
          </a:p>
        </p:txBody>
      </p:sp>
      <p:sp>
        <p:nvSpPr>
          <p:cNvPr id="4" name="Content Placeholder 3"/>
          <p:cNvSpPr>
            <a:spLocks noGrp="1"/>
          </p:cNvSpPr>
          <p:nvPr>
            <p:ph idx="1"/>
          </p:nvPr>
        </p:nvSpPr>
        <p:spPr>
          <a:xfrm>
            <a:off x="363071" y="1744025"/>
            <a:ext cx="4174206" cy="4643328"/>
          </a:xfrm>
        </p:spPr>
        <p:txBody>
          <a:bodyPr>
            <a:noAutofit/>
          </a:bodyPr>
          <a:lstStyle/>
          <a:p>
            <a:pPr marL="36900" indent="0">
              <a:buNone/>
            </a:pPr>
            <a:r>
              <a:rPr lang="en-US" sz="1400" dirty="0" smtClean="0">
                <a:solidFill>
                  <a:schemeClr val="tx1"/>
                </a:solidFill>
              </a:rPr>
              <a:t>Environment</a:t>
            </a:r>
          </a:p>
          <a:p>
            <a:r>
              <a:rPr lang="en-US" sz="1400" dirty="0" smtClean="0">
                <a:solidFill>
                  <a:schemeClr val="tx1"/>
                </a:solidFill>
              </a:rPr>
              <a:t>Use parts rated in an Industrial Operating Temperature Range (−40°C to 80°C)</a:t>
            </a:r>
          </a:p>
          <a:p>
            <a:pPr marL="36900" indent="0">
              <a:buNone/>
            </a:pPr>
            <a:r>
              <a:rPr lang="en-US" sz="1400" dirty="0" smtClean="0">
                <a:solidFill>
                  <a:schemeClr val="tx1"/>
                </a:solidFill>
              </a:rPr>
              <a:t>Communication (radio)</a:t>
            </a:r>
          </a:p>
          <a:p>
            <a:r>
              <a:rPr lang="en-US" sz="1400" dirty="0" smtClean="0">
                <a:solidFill>
                  <a:schemeClr val="tx1"/>
                </a:solidFill>
              </a:rPr>
              <a:t>Operate in the 70 cm ISM band (436 to 438 MHz)</a:t>
            </a:r>
          </a:p>
          <a:p>
            <a:r>
              <a:rPr lang="en-US" sz="1400" dirty="0" smtClean="0">
                <a:solidFill>
                  <a:schemeClr val="tx1"/>
                </a:solidFill>
              </a:rPr>
              <a:t>Use IARU specified frequency for RF </a:t>
            </a:r>
            <a:r>
              <a:rPr lang="en-US" sz="1400" dirty="0" err="1" smtClean="0">
                <a:solidFill>
                  <a:schemeClr val="tx1"/>
                </a:solidFill>
              </a:rPr>
              <a:t>comms</a:t>
            </a:r>
            <a:r>
              <a:rPr lang="en-US" sz="1400" dirty="0" smtClean="0">
                <a:solidFill>
                  <a:schemeClr val="tx1"/>
                </a:solidFill>
              </a:rPr>
              <a:t>. and make appropriate changes if necessary</a:t>
            </a:r>
          </a:p>
          <a:p>
            <a:r>
              <a:rPr lang="en-US" sz="1400" dirty="0" smtClean="0">
                <a:solidFill>
                  <a:schemeClr val="tx1"/>
                </a:solidFill>
              </a:rPr>
              <a:t>Meet FCC Amateur Radio Licensing requirements (Title 47 CFR part 97)</a:t>
            </a:r>
          </a:p>
          <a:p>
            <a:r>
              <a:rPr lang="en-US" sz="1400" dirty="0" smtClean="0">
                <a:solidFill>
                  <a:schemeClr val="tx1"/>
                </a:solidFill>
              </a:rPr>
              <a:t>Meet 400 km link budget</a:t>
            </a:r>
          </a:p>
          <a:p>
            <a:r>
              <a:rPr lang="en-US" sz="1400" dirty="0" smtClean="0">
                <a:solidFill>
                  <a:schemeClr val="tx1"/>
                </a:solidFill>
              </a:rPr>
              <a:t>Have bidirectional communication interface to payload via UART</a:t>
            </a:r>
          </a:p>
          <a:p>
            <a:r>
              <a:rPr lang="en-US" sz="1400" dirty="0" smtClean="0">
                <a:solidFill>
                  <a:schemeClr val="tx1"/>
                </a:solidFill>
              </a:rPr>
              <a:t>Local storage for communication in/out queues</a:t>
            </a:r>
          </a:p>
          <a:p>
            <a:pPr marL="36900" indent="0">
              <a:buNone/>
            </a:pPr>
            <a:r>
              <a:rPr lang="en-US" sz="1400" dirty="0" smtClean="0">
                <a:solidFill>
                  <a:schemeClr val="tx1"/>
                </a:solidFill>
              </a:rPr>
              <a:t>Energy storage</a:t>
            </a:r>
          </a:p>
          <a:p>
            <a:r>
              <a:rPr lang="en-US" sz="1400" dirty="0" smtClean="0">
                <a:solidFill>
                  <a:schemeClr val="tx1"/>
                </a:solidFill>
              </a:rPr>
              <a:t>Use an energy storage system to power the modules when not in sunlight</a:t>
            </a:r>
          </a:p>
        </p:txBody>
      </p:sp>
      <p:sp>
        <p:nvSpPr>
          <p:cNvPr id="10" name="Content Placeholder 2"/>
          <p:cNvSpPr txBox="1">
            <a:spLocks/>
          </p:cNvSpPr>
          <p:nvPr/>
        </p:nvSpPr>
        <p:spPr>
          <a:xfrm>
            <a:off x="4631406" y="1744025"/>
            <a:ext cx="4243651" cy="511397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400" dirty="0">
                <a:solidFill>
                  <a:schemeClr val="tx1"/>
                </a:solidFill>
              </a:rPr>
              <a:t>Energy Switching/Control</a:t>
            </a:r>
          </a:p>
          <a:p>
            <a:r>
              <a:rPr lang="en-US" sz="1400" dirty="0">
                <a:solidFill>
                  <a:schemeClr val="tx1"/>
                </a:solidFill>
              </a:rPr>
              <a:t>Be able to seamlessly switch energy sources to the load</a:t>
            </a:r>
          </a:p>
          <a:p>
            <a:pPr marL="36900" indent="0">
              <a:buNone/>
            </a:pPr>
            <a:r>
              <a:rPr lang="en-US" sz="1400" dirty="0" smtClean="0">
                <a:solidFill>
                  <a:schemeClr val="tx1"/>
                </a:solidFill>
                <a:effectLst/>
              </a:rPr>
              <a:t>System </a:t>
            </a:r>
            <a:r>
              <a:rPr lang="en-US" sz="1400" dirty="0">
                <a:solidFill>
                  <a:schemeClr val="tx1"/>
                </a:solidFill>
                <a:effectLst/>
              </a:rPr>
              <a:t>controller ("Controller")</a:t>
            </a:r>
          </a:p>
          <a:p>
            <a:r>
              <a:rPr lang="en-US" sz="1400" dirty="0">
                <a:solidFill>
                  <a:schemeClr val="tx1"/>
                </a:solidFill>
                <a:effectLst/>
              </a:rPr>
              <a:t>Radiation tolerant analogue "system watchdog" </a:t>
            </a:r>
            <a:r>
              <a:rPr lang="en-US" sz="1400" dirty="0" smtClean="0">
                <a:solidFill>
                  <a:schemeClr val="tx1"/>
                </a:solidFill>
                <a:effectLst/>
              </a:rPr>
              <a:t>controller</a:t>
            </a:r>
            <a:endParaRPr lang="en-US" sz="1400" dirty="0">
              <a:solidFill>
                <a:schemeClr val="tx1"/>
              </a:solidFill>
              <a:effectLst/>
            </a:endParaRPr>
          </a:p>
          <a:p>
            <a:r>
              <a:rPr lang="en-US" sz="1400" dirty="0">
                <a:solidFill>
                  <a:schemeClr val="tx1"/>
                </a:solidFill>
                <a:effectLst/>
              </a:rPr>
              <a:t>Power switches to turn other blocks on and </a:t>
            </a:r>
            <a:r>
              <a:rPr lang="en-US" sz="1400" dirty="0" smtClean="0">
                <a:solidFill>
                  <a:schemeClr val="tx1"/>
                </a:solidFill>
                <a:effectLst/>
              </a:rPr>
              <a:t>off</a:t>
            </a:r>
            <a:endParaRPr lang="en-US" sz="1400" dirty="0">
              <a:solidFill>
                <a:schemeClr val="tx1"/>
              </a:solidFill>
              <a:effectLst/>
            </a:endParaRPr>
          </a:p>
          <a:p>
            <a:r>
              <a:rPr lang="en-US" sz="1400" dirty="0">
                <a:solidFill>
                  <a:schemeClr val="tx1"/>
                </a:solidFill>
                <a:effectLst/>
              </a:rPr>
              <a:t>Monitor energy storage and energy harvesting systems (no</a:t>
            </a:r>
            <a:r>
              <a:rPr lang="en-US" sz="1400" dirty="0" smtClean="0">
                <a:solidFill>
                  <a:schemeClr val="tx1"/>
                </a:solidFill>
                <a:effectLst/>
              </a:rPr>
              <a:t>)</a:t>
            </a:r>
            <a:endParaRPr lang="en-US" sz="1400" dirty="0">
              <a:solidFill>
                <a:schemeClr val="tx1"/>
              </a:solidFill>
              <a:effectLst/>
            </a:endParaRPr>
          </a:p>
          <a:p>
            <a:r>
              <a:rPr lang="en-US" sz="1400" dirty="0">
                <a:solidFill>
                  <a:schemeClr val="tx1"/>
                </a:solidFill>
                <a:effectLst/>
              </a:rPr>
              <a:t>Communication link with communication block (kind of</a:t>
            </a:r>
            <a:r>
              <a:rPr lang="en-US" sz="1400" dirty="0" smtClean="0">
                <a:solidFill>
                  <a:schemeClr val="tx1"/>
                </a:solidFill>
                <a:effectLst/>
              </a:rPr>
              <a:t>)</a:t>
            </a:r>
            <a:endParaRPr lang="en-US" sz="1400" dirty="0">
              <a:solidFill>
                <a:schemeClr val="tx1"/>
              </a:solidFill>
              <a:effectLst/>
            </a:endParaRPr>
          </a:p>
          <a:p>
            <a:pPr marL="36900" indent="0">
              <a:buNone/>
            </a:pPr>
            <a:r>
              <a:rPr lang="en-US" sz="1400" dirty="0" err="1">
                <a:solidFill>
                  <a:schemeClr val="tx1"/>
                </a:solidFill>
                <a:effectLst/>
              </a:rPr>
              <a:t>CubeSat</a:t>
            </a:r>
            <a:r>
              <a:rPr lang="en-US" sz="1400" dirty="0">
                <a:solidFill>
                  <a:schemeClr val="tx1"/>
                </a:solidFill>
                <a:effectLst/>
              </a:rPr>
              <a:t> requirements</a:t>
            </a:r>
          </a:p>
          <a:p>
            <a:r>
              <a:rPr lang="en-US" sz="1400" dirty="0">
                <a:solidFill>
                  <a:schemeClr val="tx1"/>
                </a:solidFill>
                <a:effectLst/>
              </a:rPr>
              <a:t>Conforms to latest </a:t>
            </a:r>
            <a:r>
              <a:rPr lang="en-US" sz="1400" dirty="0" err="1">
                <a:solidFill>
                  <a:schemeClr val="tx1"/>
                </a:solidFill>
                <a:effectLst/>
              </a:rPr>
              <a:t>CubeSat</a:t>
            </a:r>
            <a:r>
              <a:rPr lang="en-US" sz="1400" dirty="0">
                <a:solidFill>
                  <a:schemeClr val="tx1"/>
                </a:solidFill>
                <a:effectLst/>
              </a:rPr>
              <a:t> specification where </a:t>
            </a:r>
            <a:r>
              <a:rPr lang="en-US" sz="1400" dirty="0" smtClean="0">
                <a:solidFill>
                  <a:schemeClr val="tx1"/>
                </a:solidFill>
                <a:effectLst/>
              </a:rPr>
              <a:t>applicable</a:t>
            </a:r>
            <a:endParaRPr lang="en-US" sz="1400" dirty="0">
              <a:solidFill>
                <a:schemeClr val="tx1"/>
              </a:solidFill>
              <a:effectLst/>
            </a:endParaRPr>
          </a:p>
          <a:p>
            <a:r>
              <a:rPr lang="en-US" sz="1400" dirty="0">
                <a:solidFill>
                  <a:schemeClr val="tx1"/>
                </a:solidFill>
                <a:effectLst/>
              </a:rPr>
              <a:t>Fits in 1/4 1U </a:t>
            </a:r>
            <a:r>
              <a:rPr lang="en-US" sz="1400" dirty="0" err="1" smtClean="0">
                <a:solidFill>
                  <a:schemeClr val="tx1"/>
                </a:solidFill>
                <a:effectLst/>
              </a:rPr>
              <a:t>CubeSat</a:t>
            </a:r>
            <a:endParaRPr lang="en-US" sz="1400" dirty="0">
              <a:solidFill>
                <a:schemeClr val="tx1"/>
              </a:solidFill>
              <a:effectLst/>
            </a:endParaRPr>
          </a:p>
          <a:p>
            <a:r>
              <a:rPr lang="en-US" sz="1400" dirty="0">
                <a:solidFill>
                  <a:schemeClr val="tx1"/>
                </a:solidFill>
                <a:effectLst/>
              </a:rPr>
              <a:t>Weighs less than 250 g</a:t>
            </a:r>
          </a:p>
        </p:txBody>
      </p:sp>
    </p:spTree>
    <p:extLst>
      <p:ext uri="{BB962C8B-B14F-4D97-AF65-F5344CB8AC3E}">
        <p14:creationId xmlns:p14="http://schemas.microsoft.com/office/powerpoint/2010/main" val="21089988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Stretch Goals</a:t>
            </a:r>
            <a:endParaRPr lang="en-US" dirty="0">
              <a:solidFill>
                <a:schemeClr val="tx1"/>
              </a:solidFill>
            </a:endParaRPr>
          </a:p>
        </p:txBody>
      </p:sp>
      <p:sp>
        <p:nvSpPr>
          <p:cNvPr id="6" name="Content Placeholder 2"/>
          <p:cNvSpPr txBox="1">
            <a:spLocks/>
          </p:cNvSpPr>
          <p:nvPr/>
        </p:nvSpPr>
        <p:spPr>
          <a:xfrm>
            <a:off x="685346" y="1744025"/>
            <a:ext cx="3698395" cy="511397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400" dirty="0" smtClean="0">
                <a:solidFill>
                  <a:schemeClr val="tx1"/>
                </a:solidFill>
              </a:rPr>
              <a:t>In </a:t>
            </a:r>
            <a:r>
              <a:rPr lang="en-US" sz="1400" dirty="0">
                <a:solidFill>
                  <a:schemeClr val="tx1"/>
                </a:solidFill>
              </a:rPr>
              <a:t>general</a:t>
            </a:r>
          </a:p>
          <a:p>
            <a:r>
              <a:rPr lang="en-US" sz="1400" dirty="0">
                <a:solidFill>
                  <a:schemeClr val="tx1"/>
                </a:solidFill>
              </a:rPr>
              <a:t>Use as many COTS (Commercial Off The Shelf) parts as possible</a:t>
            </a:r>
          </a:p>
          <a:p>
            <a:pPr marL="36900" indent="0">
              <a:buNone/>
            </a:pPr>
            <a:r>
              <a:rPr lang="en-US" sz="1400" dirty="0">
                <a:solidFill>
                  <a:schemeClr val="tx1"/>
                </a:solidFill>
              </a:rPr>
              <a:t>Energy Storage</a:t>
            </a:r>
          </a:p>
          <a:p>
            <a:r>
              <a:rPr lang="en-US" sz="1400" dirty="0">
                <a:solidFill>
                  <a:schemeClr val="tx1"/>
                </a:solidFill>
              </a:rPr>
              <a:t>Monitor the state of charge of the battery</a:t>
            </a:r>
          </a:p>
          <a:p>
            <a:r>
              <a:rPr lang="en-US" sz="1400" dirty="0">
                <a:solidFill>
                  <a:schemeClr val="tx1"/>
                </a:solidFill>
              </a:rPr>
              <a:t>Voltage</a:t>
            </a:r>
          </a:p>
          <a:p>
            <a:r>
              <a:rPr lang="en-US" sz="1400" dirty="0">
                <a:solidFill>
                  <a:schemeClr val="tx1"/>
                </a:solidFill>
              </a:rPr>
              <a:t>Current</a:t>
            </a:r>
          </a:p>
          <a:p>
            <a:r>
              <a:rPr lang="en-US" sz="1400" dirty="0">
                <a:solidFill>
                  <a:schemeClr val="tx1"/>
                </a:solidFill>
              </a:rPr>
              <a:t>Charge (Coulombs)</a:t>
            </a:r>
          </a:p>
          <a:p>
            <a:endParaRPr lang="en-US" sz="1400" dirty="0">
              <a:solidFill>
                <a:schemeClr val="tx1"/>
              </a:solidFill>
            </a:endParaRPr>
          </a:p>
          <a:p>
            <a:endParaRPr lang="en-US" sz="1400" dirty="0">
              <a:solidFill>
                <a:schemeClr val="tx1"/>
              </a:solidFill>
            </a:endParaRPr>
          </a:p>
        </p:txBody>
      </p:sp>
      <p:sp>
        <p:nvSpPr>
          <p:cNvPr id="9" name="Content Placeholder 2"/>
          <p:cNvSpPr txBox="1">
            <a:spLocks/>
          </p:cNvSpPr>
          <p:nvPr/>
        </p:nvSpPr>
        <p:spPr>
          <a:xfrm>
            <a:off x="4752273" y="1744025"/>
            <a:ext cx="3698395" cy="511397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lvl="0" indent="0">
              <a:buNone/>
            </a:pPr>
            <a:r>
              <a:rPr lang="en-US" sz="1400" dirty="0" smtClean="0">
                <a:solidFill>
                  <a:schemeClr val="tx1"/>
                </a:solidFill>
              </a:rPr>
              <a:t>Environment</a:t>
            </a:r>
            <a:endParaRPr lang="en-US" sz="1400" dirty="0">
              <a:solidFill>
                <a:schemeClr val="tx1"/>
              </a:solidFill>
            </a:endParaRPr>
          </a:p>
          <a:p>
            <a:pPr lvl="0"/>
            <a:r>
              <a:rPr lang="en-US" sz="1400" dirty="0">
                <a:solidFill>
                  <a:schemeClr val="tx1"/>
                </a:solidFill>
              </a:rPr>
              <a:t>Operate in the Automotive Operating Temperature Range (−40°C to 125°C)</a:t>
            </a:r>
          </a:p>
          <a:p>
            <a:pPr lvl="0"/>
            <a:r>
              <a:rPr lang="en-US" sz="1400" dirty="0">
                <a:solidFill>
                  <a:schemeClr val="tx1"/>
                </a:solidFill>
              </a:rPr>
              <a:t>Operate in Military Operating Temperature Range (-55°C to 125°C)</a:t>
            </a:r>
          </a:p>
          <a:p>
            <a:pPr lvl="0"/>
            <a:r>
              <a:rPr lang="en-US" sz="1400" dirty="0">
                <a:solidFill>
                  <a:schemeClr val="tx1"/>
                </a:solidFill>
              </a:rPr>
              <a:t>Be able to operate in a near-perfect vacuum</a:t>
            </a:r>
          </a:p>
          <a:p>
            <a:pPr lvl="0"/>
            <a:r>
              <a:rPr lang="en-US" sz="1400" dirty="0">
                <a:solidFill>
                  <a:schemeClr val="tx1"/>
                </a:solidFill>
              </a:rPr>
              <a:t>Handle 15g in the "Z" axis</a:t>
            </a:r>
          </a:p>
          <a:p>
            <a:pPr marL="0" lvl="0" indent="0">
              <a:buNone/>
            </a:pPr>
            <a:r>
              <a:rPr lang="en-US" sz="1400" dirty="0">
                <a:solidFill>
                  <a:schemeClr val="tx1"/>
                </a:solidFill>
              </a:rPr>
              <a:t>Communication (radio)</a:t>
            </a:r>
          </a:p>
          <a:p>
            <a:pPr lvl="0"/>
            <a:r>
              <a:rPr lang="en-US" sz="1400" dirty="0">
                <a:solidFill>
                  <a:schemeClr val="tx1"/>
                </a:solidFill>
              </a:rPr>
              <a:t>Use a frequency of 436.5 MHz for RF communication</a:t>
            </a:r>
          </a:p>
          <a:p>
            <a:endParaRPr lang="en-US" sz="1400" dirty="0">
              <a:solidFill>
                <a:schemeClr val="tx1"/>
              </a:solidFill>
            </a:endParaRPr>
          </a:p>
          <a:p>
            <a:endParaRPr lang="en-US" sz="1400" dirty="0">
              <a:solidFill>
                <a:schemeClr val="tx1"/>
              </a:solidFill>
            </a:endParaRPr>
          </a:p>
        </p:txBody>
      </p:sp>
    </p:spTree>
    <p:extLst>
      <p:ext uri="{BB962C8B-B14F-4D97-AF65-F5344CB8AC3E}">
        <p14:creationId xmlns:p14="http://schemas.microsoft.com/office/powerpoint/2010/main" val="14910683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Deliverables</a:t>
            </a:r>
            <a:endParaRPr lang="en-US" dirty="0">
              <a:solidFill>
                <a:schemeClr val="tx1"/>
              </a:solidFill>
            </a:endParaRPr>
          </a:p>
        </p:txBody>
      </p:sp>
      <p:sp>
        <p:nvSpPr>
          <p:cNvPr id="6" name="Content Placeholder 2"/>
          <p:cNvSpPr txBox="1">
            <a:spLocks/>
          </p:cNvSpPr>
          <p:nvPr/>
        </p:nvSpPr>
        <p:spPr>
          <a:xfrm>
            <a:off x="379869" y="1744024"/>
            <a:ext cx="8376276" cy="5113975"/>
          </a:xfrm>
          <a:prstGeom prst="rect">
            <a:avLst/>
          </a:prstGeom>
          <a:effectLst>
            <a:outerShdw blurRad="25400" dir="17880000">
              <a:srgbClr val="000000">
                <a:alpha val="46000"/>
              </a:srgbClr>
            </a:outerShdw>
          </a:effectLst>
        </p:spPr>
        <p:txBody>
          <a:bodyPr vert="horz" lIns="91440" tIns="45720" rIns="91440" bIns="45720" numCol="2"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1400" b="1" dirty="0">
                <a:effectLst/>
              </a:rPr>
              <a:t>Hardware</a:t>
            </a:r>
            <a:endParaRPr lang="en-US" sz="1400" dirty="0">
              <a:effectLst/>
            </a:endParaRPr>
          </a:p>
          <a:p>
            <a:pPr lvl="1"/>
            <a:r>
              <a:rPr lang="en-US" sz="1400" dirty="0">
                <a:effectLst/>
              </a:rPr>
              <a:t>2 fully </a:t>
            </a:r>
            <a:r>
              <a:rPr lang="en-US" sz="1400" dirty="0" smtClean="0">
                <a:effectLst/>
              </a:rPr>
              <a:t>working C3 Modules </a:t>
            </a:r>
            <a:r>
              <a:rPr lang="en-US" sz="1400" dirty="0">
                <a:effectLst/>
              </a:rPr>
              <a:t>in the CubeSat 0 form factor </a:t>
            </a:r>
            <a:endParaRPr lang="en-US" sz="1400" dirty="0" smtClean="0">
              <a:effectLst/>
            </a:endParaRPr>
          </a:p>
          <a:p>
            <a:pPr lvl="1"/>
            <a:r>
              <a:rPr lang="en-US" sz="1400" dirty="0" smtClean="0">
                <a:effectLst/>
              </a:rPr>
              <a:t>UART </a:t>
            </a:r>
            <a:r>
              <a:rPr lang="en-US" sz="1400" dirty="0">
                <a:effectLst/>
              </a:rPr>
              <a:t>to Sputnik radio adapter for test/debug</a:t>
            </a:r>
          </a:p>
          <a:p>
            <a:r>
              <a:rPr lang="en-US" sz="1400" b="1" dirty="0">
                <a:effectLst/>
              </a:rPr>
              <a:t>Firmware</a:t>
            </a:r>
            <a:endParaRPr lang="en-US" sz="1400" dirty="0">
              <a:effectLst/>
            </a:endParaRPr>
          </a:p>
          <a:p>
            <a:pPr lvl="1"/>
            <a:r>
              <a:rPr lang="en-US" sz="1400" dirty="0">
                <a:effectLst/>
              </a:rPr>
              <a:t>Basic Sputnik functionality for KW0x microcontroller</a:t>
            </a:r>
          </a:p>
          <a:p>
            <a:pPr lvl="1"/>
            <a:r>
              <a:rPr lang="en-US" sz="1400" dirty="0">
                <a:effectLst/>
              </a:rPr>
              <a:t>Low Gain Radio</a:t>
            </a:r>
          </a:p>
          <a:p>
            <a:pPr lvl="2"/>
            <a:r>
              <a:rPr lang="en-US" sz="1400" dirty="0">
                <a:effectLst/>
              </a:rPr>
              <a:t>Drivers</a:t>
            </a:r>
          </a:p>
          <a:p>
            <a:pPr lvl="3"/>
            <a:r>
              <a:rPr lang="en-US" dirty="0">
                <a:effectLst/>
              </a:rPr>
              <a:t>Radio (9.6 kbps bi-directional communication using GFSK)</a:t>
            </a:r>
          </a:p>
          <a:p>
            <a:pPr lvl="3"/>
            <a:r>
              <a:rPr lang="en-US" dirty="0">
                <a:effectLst/>
              </a:rPr>
              <a:t>SPI</a:t>
            </a:r>
          </a:p>
          <a:p>
            <a:pPr lvl="3"/>
            <a:r>
              <a:rPr lang="en-US" dirty="0">
                <a:effectLst/>
              </a:rPr>
              <a:t>UART</a:t>
            </a:r>
          </a:p>
          <a:p>
            <a:pPr lvl="1"/>
            <a:r>
              <a:rPr lang="en-US" sz="1400" dirty="0" smtClean="0">
                <a:effectLst/>
              </a:rPr>
              <a:t>System </a:t>
            </a:r>
            <a:r>
              <a:rPr lang="en-US" sz="1400" dirty="0">
                <a:effectLst/>
              </a:rPr>
              <a:t>Controller</a:t>
            </a:r>
          </a:p>
          <a:p>
            <a:pPr lvl="2"/>
            <a:r>
              <a:rPr lang="en-US" sz="1400" dirty="0">
                <a:effectLst/>
              </a:rPr>
              <a:t>Drivers</a:t>
            </a:r>
          </a:p>
          <a:p>
            <a:pPr lvl="3"/>
            <a:r>
              <a:rPr lang="en-US" dirty="0">
                <a:effectLst/>
              </a:rPr>
              <a:t>I2C</a:t>
            </a:r>
          </a:p>
          <a:p>
            <a:pPr lvl="3"/>
            <a:r>
              <a:rPr lang="en-US" dirty="0">
                <a:effectLst/>
              </a:rPr>
              <a:t>UART</a:t>
            </a:r>
          </a:p>
          <a:p>
            <a:pPr lvl="2"/>
            <a:r>
              <a:rPr lang="en-US" sz="1400" dirty="0">
                <a:effectLst/>
              </a:rPr>
              <a:t>Simple demonstration of monitoring of power system through I2C</a:t>
            </a:r>
          </a:p>
          <a:p>
            <a:pPr lvl="2"/>
            <a:r>
              <a:rPr lang="en-US" sz="1400" dirty="0">
                <a:effectLst/>
              </a:rPr>
              <a:t>Simple demonstration of watchdog system to turn on and off other system blocks </a:t>
            </a:r>
            <a:br>
              <a:rPr lang="en-US" sz="1400" dirty="0">
                <a:effectLst/>
              </a:rPr>
            </a:br>
            <a:endParaRPr lang="en-US" sz="1400" dirty="0">
              <a:effectLst/>
            </a:endParaRPr>
          </a:p>
          <a:p>
            <a:r>
              <a:rPr lang="en-US" sz="1400" b="1" dirty="0">
                <a:effectLst/>
              </a:rPr>
              <a:t>System Level</a:t>
            </a:r>
            <a:endParaRPr lang="en-US" sz="1400" dirty="0">
              <a:effectLst/>
            </a:endParaRPr>
          </a:p>
          <a:p>
            <a:pPr lvl="1"/>
            <a:r>
              <a:rPr lang="en-US" sz="1400" dirty="0">
                <a:effectLst/>
              </a:rPr>
              <a:t>Radio works: 9.6 kbps bi-directional communication, using GFSK demonstrated over 10 </a:t>
            </a:r>
            <a:r>
              <a:rPr lang="en-US" sz="1400" dirty="0" smtClean="0">
                <a:effectLst/>
              </a:rPr>
              <a:t>km</a:t>
            </a:r>
          </a:p>
          <a:p>
            <a:pPr lvl="1"/>
            <a:r>
              <a:rPr lang="en-US" sz="1400" dirty="0" smtClean="0">
                <a:effectLst/>
              </a:rPr>
              <a:t>System controller can turn other blocks on and off</a:t>
            </a:r>
            <a:endParaRPr lang="en-US" sz="1400" dirty="0">
              <a:solidFill>
                <a:schemeClr val="tx1"/>
              </a:solidFill>
            </a:endParaRPr>
          </a:p>
          <a:p>
            <a:endParaRPr lang="en-US" sz="1400" dirty="0">
              <a:solidFill>
                <a:schemeClr val="tx1"/>
              </a:solidFill>
            </a:endParaRPr>
          </a:p>
        </p:txBody>
      </p:sp>
      <p:sp>
        <p:nvSpPr>
          <p:cNvPr id="9" name="Content Placeholder 2"/>
          <p:cNvSpPr txBox="1">
            <a:spLocks/>
          </p:cNvSpPr>
          <p:nvPr/>
        </p:nvSpPr>
        <p:spPr>
          <a:xfrm>
            <a:off x="4752273" y="1744025"/>
            <a:ext cx="3698395" cy="511397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endParaRPr lang="en-US" sz="1400" dirty="0">
              <a:solidFill>
                <a:schemeClr val="tx1"/>
              </a:solidFill>
            </a:endParaRPr>
          </a:p>
          <a:p>
            <a:endParaRPr lang="en-US" sz="1400" dirty="0">
              <a:solidFill>
                <a:schemeClr val="tx1"/>
              </a:solidFill>
            </a:endParaRPr>
          </a:p>
        </p:txBody>
      </p:sp>
    </p:spTree>
    <p:extLst>
      <p:ext uri="{BB962C8B-B14F-4D97-AF65-F5344CB8AC3E}">
        <p14:creationId xmlns:p14="http://schemas.microsoft.com/office/powerpoint/2010/main" val="32928183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346" y="590309"/>
            <a:ext cx="7765322" cy="989741"/>
          </a:xfrm>
          <a:prstGeom prst="roundRect">
            <a:avLst/>
          </a:prstGeom>
          <a:solidFill>
            <a:srgbClr val="6A7F10"/>
          </a:solidFill>
          <a:ln>
            <a:solidFill>
              <a:srgbClr val="36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a:bodyPr>
          <a:lstStyle/>
          <a:p>
            <a:r>
              <a:rPr lang="en-US" dirty="0" smtClean="0">
                <a:solidFill>
                  <a:schemeClr val="tx1"/>
                </a:solidFill>
              </a:rPr>
              <a:t>Approach</a:t>
            </a:r>
            <a:endParaRPr lang="en-US" dirty="0">
              <a:solidFill>
                <a:schemeClr val="tx1"/>
              </a:solidFill>
            </a:endParaRPr>
          </a:p>
        </p:txBody>
      </p:sp>
      <p:sp>
        <p:nvSpPr>
          <p:cNvPr id="3" name="Content Placeholder 2"/>
          <p:cNvSpPr>
            <a:spLocks noGrp="1"/>
          </p:cNvSpPr>
          <p:nvPr>
            <p:ph idx="1"/>
          </p:nvPr>
        </p:nvSpPr>
        <p:spPr/>
        <p:txBody>
          <a:bodyPr>
            <a:normAutofit fontScale="92500" lnSpcReduction="20000"/>
          </a:bodyPr>
          <a:lstStyle/>
          <a:p>
            <a:r>
              <a:rPr lang="en-US" sz="2800" dirty="0" smtClean="0">
                <a:solidFill>
                  <a:schemeClr val="tx1"/>
                </a:solidFill>
              </a:rPr>
              <a:t>Decided to have two separate modules that together make C3</a:t>
            </a:r>
          </a:p>
          <a:p>
            <a:pPr lvl="1"/>
            <a:r>
              <a:rPr lang="en-US" sz="2600" dirty="0" smtClean="0">
                <a:solidFill>
                  <a:schemeClr val="tx1"/>
                </a:solidFill>
              </a:rPr>
              <a:t>LGR – Low Gain Radio</a:t>
            </a:r>
          </a:p>
          <a:p>
            <a:pPr lvl="2"/>
            <a:r>
              <a:rPr lang="en-US" sz="2400" dirty="0" smtClean="0">
                <a:solidFill>
                  <a:schemeClr val="tx1"/>
                </a:solidFill>
              </a:rPr>
              <a:t>Communications pipeline</a:t>
            </a:r>
          </a:p>
          <a:p>
            <a:pPr lvl="1"/>
            <a:r>
              <a:rPr lang="en-US" sz="2600" dirty="0" smtClean="0">
                <a:solidFill>
                  <a:schemeClr val="tx1"/>
                </a:solidFill>
              </a:rPr>
              <a:t>System controller</a:t>
            </a:r>
          </a:p>
          <a:p>
            <a:pPr lvl="2"/>
            <a:r>
              <a:rPr lang="en-US" sz="2400" dirty="0" smtClean="0">
                <a:solidFill>
                  <a:schemeClr val="tx1"/>
                </a:solidFill>
              </a:rPr>
              <a:t>Receive and execute commands (Command/Control)</a:t>
            </a:r>
            <a:endParaRPr lang="en-US" dirty="0">
              <a:solidFill>
                <a:schemeClr val="tx1"/>
              </a:solidFill>
            </a:endParaRPr>
          </a:p>
          <a:p>
            <a:r>
              <a:rPr lang="en-US" sz="2800" dirty="0" smtClean="0">
                <a:solidFill>
                  <a:schemeClr val="tx1"/>
                </a:solidFill>
              </a:rPr>
              <a:t>Divide and conquer!</a:t>
            </a:r>
          </a:p>
          <a:p>
            <a:pPr lvl="1"/>
            <a:r>
              <a:rPr lang="en-US" sz="2600" dirty="0" smtClean="0">
                <a:solidFill>
                  <a:schemeClr val="tx1"/>
                </a:solidFill>
              </a:rPr>
              <a:t>LGR – Will, Jake</a:t>
            </a:r>
          </a:p>
          <a:p>
            <a:pPr lvl="1"/>
            <a:r>
              <a:rPr lang="en-US" sz="2600" dirty="0" smtClean="0">
                <a:solidFill>
                  <a:schemeClr val="tx1"/>
                </a:solidFill>
              </a:rPr>
              <a:t>System Controller – Shan, Mike</a:t>
            </a:r>
          </a:p>
        </p:txBody>
      </p:sp>
    </p:spTree>
    <p:extLst>
      <p:ext uri="{BB962C8B-B14F-4D97-AF65-F5344CB8AC3E}">
        <p14:creationId xmlns:p14="http://schemas.microsoft.com/office/powerpoint/2010/main" val="208849267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3EC26C"/>
      </a:accent1>
      <a:accent2>
        <a:srgbClr val="B3D463"/>
      </a:accent2>
      <a:accent3>
        <a:srgbClr val="3BBC9D"/>
      </a:accent3>
      <a:accent4>
        <a:srgbClr val="97AF75"/>
      </a:accent4>
      <a:accent5>
        <a:srgbClr val="6BA841"/>
      </a:accent5>
      <a:accent6>
        <a:srgbClr val="79AE90"/>
      </a:accent6>
      <a:hlink>
        <a:srgbClr val="85E4A6"/>
      </a:hlink>
      <a:folHlink>
        <a:srgbClr val="BDF3D0"/>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43372978-11FE-4814-AC26-BC300187D8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2175</TotalTime>
  <Words>1553</Words>
  <Application>Microsoft Office PowerPoint</Application>
  <PresentationFormat>On-screen Show (4:3)</PresentationFormat>
  <Paragraphs>317</Paragraphs>
  <Slides>52</Slides>
  <Notes>14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Calisto MT</vt:lpstr>
      <vt:lpstr>Cambria</vt:lpstr>
      <vt:lpstr>DejaVu Sans</vt:lpstr>
      <vt:lpstr>Georgia</vt:lpstr>
      <vt:lpstr>Trebuchet MS</vt:lpstr>
      <vt:lpstr>Wingdings</vt:lpstr>
      <vt:lpstr>Wingdings 2</vt:lpstr>
      <vt:lpstr>Slate</vt:lpstr>
      <vt:lpstr>CubeSat Command, Control and Communications Module AKA: Sputnik</vt:lpstr>
      <vt:lpstr>Introduction</vt:lpstr>
      <vt:lpstr>Motivation</vt:lpstr>
      <vt:lpstr>Objective</vt:lpstr>
      <vt:lpstr>Bigger Picture</vt:lpstr>
      <vt:lpstr>Project Requirements</vt:lpstr>
      <vt:lpstr>Stretch Goals</vt:lpstr>
      <vt:lpstr>Deliverables</vt:lpstr>
      <vt:lpstr>Approach</vt:lpstr>
      <vt:lpstr>OreSat Low Level Diagram</vt:lpstr>
      <vt:lpstr>Sputnik Low Level Diagram</vt:lpstr>
      <vt:lpstr>Low Gain Radio (LGR)</vt:lpstr>
      <vt:lpstr>Definition (LGR)</vt:lpstr>
      <vt:lpstr>Requirements (LGR)</vt:lpstr>
      <vt:lpstr>Block Diagram (LGR)</vt:lpstr>
      <vt:lpstr>Schematic (LGR)</vt:lpstr>
      <vt:lpstr>Filter Schematic (LGR)</vt:lpstr>
      <vt:lpstr>PA Schematic (LGR)</vt:lpstr>
      <vt:lpstr>LNA Schematic (LGR)</vt:lpstr>
      <vt:lpstr>RX/TX Switch Schematic (LGR)</vt:lpstr>
      <vt:lpstr>MCU Schematic (LGR)</vt:lpstr>
      <vt:lpstr>SPI Cache/LDO(MCU) Schematic (LGR)</vt:lpstr>
      <vt:lpstr>Debug Pins Schematic (LGR)</vt:lpstr>
      <vt:lpstr>Board Layout (LGR)</vt:lpstr>
      <vt:lpstr>MCU/SPI Cache Layout (LGR)</vt:lpstr>
      <vt:lpstr>RF Layout (LGR)</vt:lpstr>
      <vt:lpstr>Firmware (LGR)</vt:lpstr>
      <vt:lpstr>Testing (LGR)</vt:lpstr>
      <vt:lpstr>Supply Range Test (LGR)</vt:lpstr>
      <vt:lpstr>Filter Measurements (LGR)</vt:lpstr>
      <vt:lpstr>Radio Test (LGR)</vt:lpstr>
      <vt:lpstr>System Controller (SC)</vt:lpstr>
      <vt:lpstr>Purpose (SC)</vt:lpstr>
      <vt:lpstr>Block Diagram (SC)</vt:lpstr>
      <vt:lpstr>Schematic (SC)</vt:lpstr>
      <vt:lpstr>Implementation –Schematic (SC)</vt:lpstr>
      <vt:lpstr>eFuse Schematic (SC)</vt:lpstr>
      <vt:lpstr>Board Layout (SC)</vt:lpstr>
      <vt:lpstr>Firmware (SC)</vt:lpstr>
      <vt:lpstr>Testing (SC)</vt:lpstr>
      <vt:lpstr>Sputnik Functionality/Distance Test</vt:lpstr>
      <vt:lpstr>Distance</vt:lpstr>
      <vt:lpstr>Test Setup</vt:lpstr>
      <vt:lpstr>Sputnik Test Results</vt:lpstr>
      <vt:lpstr>Requirements with Results</vt:lpstr>
      <vt:lpstr>Budget Up to $1000</vt:lpstr>
      <vt:lpstr>Impact</vt:lpstr>
      <vt:lpstr>Changes and Improvements</vt:lpstr>
      <vt:lpstr>Lessons Learned</vt:lpstr>
      <vt:lpstr>IP and Prior Work</vt:lpstr>
      <vt:lpstr>Acknowledgments</vt:lpstr>
      <vt:lpstr>Q&amp;A / DEMO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Mathis, Michael</dc:creator>
  <cp:lastModifiedBy>James Heath</cp:lastModifiedBy>
  <cp:revision>105</cp:revision>
  <dcterms:modified xsi:type="dcterms:W3CDTF">2016-06-09T15:20:50Z</dcterms:modified>
</cp:coreProperties>
</file>